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DG Jory Bold" charset="1" panose="02000000000000000000"/>
      <p:regular r:id="rId40"/>
    </p:embeddedFont>
    <p:embeddedFont>
      <p:font typeface="DG Jory" charset="1" panose="02000000000000000000"/>
      <p:regular r:id="rId41"/>
    </p:embeddedFont>
    <p:embeddedFont>
      <p:font typeface="Alata" charset="1" panose="00000500000000000000"/>
      <p:regular r:id="rId42"/>
    </p:embeddedFont>
    <p:embeddedFont>
      <p:font typeface="Canva Sans Bold" charset="1" panose="020B0803030501040103"/>
      <p:regular r:id="rId43"/>
    </p:embeddedFont>
    <p:embeddedFont>
      <p:font typeface="Canva Sans" charset="1" panose="020B0503030501040103"/>
      <p:regular r:id="rId44"/>
    </p:embeddedFont>
    <p:embeddedFont>
      <p:font typeface="Canva Sans Italics" charset="1" panose="020B05030305010401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png" Type="http://schemas.openxmlformats.org/officeDocument/2006/relationships/image"/><Relationship Id="rId12" Target="../media/image72.png" Type="http://schemas.openxmlformats.org/officeDocument/2006/relationships/image"/><Relationship Id="rId13" Target="../media/image73.pn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https://www.overleaf.com/read/grtnvzjjfvhw#e199ee" TargetMode="External" Type="http://schemas.openxmlformats.org/officeDocument/2006/relationships/hyperlink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81.png" Type="http://schemas.openxmlformats.org/officeDocument/2006/relationships/image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82.png" Type="http://schemas.openxmlformats.org/officeDocument/2006/relationships/image"/><Relationship Id="rId8" Target="../media/image83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7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9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1.png" Type="http://schemas.openxmlformats.org/officeDocument/2006/relationships/image"/><Relationship Id="rId4" Target="../media/image92.svg" Type="http://schemas.openxmlformats.org/officeDocument/2006/relationships/image"/><Relationship Id="rId5" Target="../media/image9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9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svg" Type="http://schemas.openxmlformats.org/officeDocument/2006/relationships/image"/><Relationship Id="rId11" Target="../media/image100.png" Type="http://schemas.openxmlformats.org/officeDocument/2006/relationships/image"/><Relationship Id="rId12" Target="../media/image101.svg" Type="http://schemas.openxmlformats.org/officeDocument/2006/relationships/image"/><Relationship Id="rId13" Target="../media/image102.png" Type="http://schemas.openxmlformats.org/officeDocument/2006/relationships/image"/><Relationship Id="rId2" Target="../media/image1.png" Type="http://schemas.openxmlformats.org/officeDocument/2006/relationships/image"/><Relationship Id="rId3" Target="../media/image95.png" Type="http://schemas.openxmlformats.org/officeDocument/2006/relationships/image"/><Relationship Id="rId4" Target="../media/image96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8.png" Type="http://schemas.openxmlformats.org/officeDocument/2006/relationships/image"/><Relationship Id="rId8" Target="../media/image99.sv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1.png" Type="http://schemas.openxmlformats.org/officeDocument/2006/relationships/image"/><Relationship Id="rId4" Target="../media/image92.svg" Type="http://schemas.openxmlformats.org/officeDocument/2006/relationships/image"/><Relationship Id="rId5" Target="../media/image10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4.png" Type="http://schemas.openxmlformats.org/officeDocument/2006/relationships/image"/><Relationship Id="rId4" Target="../media/image105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6.png" Type="http://schemas.openxmlformats.org/officeDocument/2006/relationships/image"/><Relationship Id="rId4" Target="../media/image107.svg" Type="http://schemas.openxmlformats.org/officeDocument/2006/relationships/image"/><Relationship Id="rId5" Target="../media/image108.png" Type="http://schemas.openxmlformats.org/officeDocument/2006/relationships/image"/><Relationship Id="rId6" Target="../media/image109.png" Type="http://schemas.openxmlformats.org/officeDocument/2006/relationships/image"/><Relationship Id="rId7" Target="../media/image11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1.png" Type="http://schemas.openxmlformats.org/officeDocument/2006/relationships/image"/><Relationship Id="rId4" Target="../media/image112.sv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1.png" Type="http://schemas.openxmlformats.org/officeDocument/2006/relationships/image"/><Relationship Id="rId4" Target="../media/image112.svg" Type="http://schemas.openxmlformats.org/officeDocument/2006/relationships/image"/><Relationship Id="rId5" Target="../media/image115.png" Type="http://schemas.openxmlformats.org/officeDocument/2006/relationships/image"/><Relationship Id="rId6" Target="../media/image11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117.png" Type="http://schemas.openxmlformats.org/officeDocument/2006/relationships/image"/><Relationship Id="rId6" Target="../media/image118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9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2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1.png" Type="http://schemas.openxmlformats.org/officeDocument/2006/relationships/image"/><Relationship Id="rId4" Target="../media/image122.png" Type="http://schemas.openxmlformats.org/officeDocument/2006/relationships/image"/><Relationship Id="rId5" Target="../media/image123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4.png" Type="http://schemas.openxmlformats.org/officeDocument/2006/relationships/image"/><Relationship Id="rId4" Target="../media/image125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svg" Type="http://schemas.openxmlformats.org/officeDocument/2006/relationships/image"/><Relationship Id="rId2" Target="../media/image1.png" Type="http://schemas.openxmlformats.org/officeDocument/2006/relationships/image"/><Relationship Id="rId3" Target="../media/image124.png" Type="http://schemas.openxmlformats.org/officeDocument/2006/relationships/image"/><Relationship Id="rId4" Target="../media/image125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26.png" Type="http://schemas.openxmlformats.org/officeDocument/2006/relationships/image"/><Relationship Id="rId8" Target="../media/image127.svg" Type="http://schemas.openxmlformats.org/officeDocument/2006/relationships/image"/><Relationship Id="rId9" Target="../media/image12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0.png" Type="http://schemas.openxmlformats.org/officeDocument/2006/relationships/image"/><Relationship Id="rId4" Target="../media/image131.svg" Type="http://schemas.openxmlformats.org/officeDocument/2006/relationships/image"/><Relationship Id="rId5" Target="../media/image132.png" Type="http://schemas.openxmlformats.org/officeDocument/2006/relationships/image"/><Relationship Id="rId6" Target="../media/image133.svg" Type="http://schemas.openxmlformats.org/officeDocument/2006/relationships/image"/><Relationship Id="rId7" Target="../media/image134.png" Type="http://schemas.openxmlformats.org/officeDocument/2006/relationships/image"/><Relationship Id="rId8" Target="../media/image13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33581" y="6926232"/>
            <a:ext cx="12002742" cy="6721535"/>
          </a:xfrm>
          <a:custGeom>
            <a:avLst/>
            <a:gdLst/>
            <a:ahLst/>
            <a:cxnLst/>
            <a:rect r="r" b="b" t="t" l="l"/>
            <a:pathLst>
              <a:path h="6721535" w="12002742">
                <a:moveTo>
                  <a:pt x="12002742" y="0"/>
                </a:moveTo>
                <a:lnTo>
                  <a:pt x="0" y="0"/>
                </a:lnTo>
                <a:lnTo>
                  <a:pt x="0" y="6721536"/>
                </a:lnTo>
                <a:lnTo>
                  <a:pt x="12002742" y="6721536"/>
                </a:lnTo>
                <a:lnTo>
                  <a:pt x="1200274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1472216" y="2705185"/>
            <a:ext cx="7770607" cy="5439425"/>
          </a:xfrm>
          <a:custGeom>
            <a:avLst/>
            <a:gdLst/>
            <a:ahLst/>
            <a:cxnLst/>
            <a:rect r="r" b="b" t="t" l="l"/>
            <a:pathLst>
              <a:path h="5439425" w="7770607">
                <a:moveTo>
                  <a:pt x="7770607" y="0"/>
                </a:moveTo>
                <a:lnTo>
                  <a:pt x="0" y="0"/>
                </a:lnTo>
                <a:lnTo>
                  <a:pt x="0" y="5439425"/>
                </a:lnTo>
                <a:lnTo>
                  <a:pt x="7770607" y="5439425"/>
                </a:lnTo>
                <a:lnTo>
                  <a:pt x="777060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07312" y="-696791"/>
            <a:ext cx="6434033" cy="3450982"/>
          </a:xfrm>
          <a:custGeom>
            <a:avLst/>
            <a:gdLst/>
            <a:ahLst/>
            <a:cxnLst/>
            <a:rect r="r" b="b" t="t" l="l"/>
            <a:pathLst>
              <a:path h="3450982" w="6434033">
                <a:moveTo>
                  <a:pt x="0" y="0"/>
                </a:moveTo>
                <a:lnTo>
                  <a:pt x="6434033" y="0"/>
                </a:lnTo>
                <a:lnTo>
                  <a:pt x="6434033" y="3450982"/>
                </a:lnTo>
                <a:lnTo>
                  <a:pt x="0" y="3450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84973">
            <a:off x="1221078" y="2902141"/>
            <a:ext cx="3085097" cy="3356515"/>
          </a:xfrm>
          <a:custGeom>
            <a:avLst/>
            <a:gdLst/>
            <a:ahLst/>
            <a:cxnLst/>
            <a:rect r="r" b="b" t="t" l="l"/>
            <a:pathLst>
              <a:path h="3356515" w="3085097">
                <a:moveTo>
                  <a:pt x="0" y="0"/>
                </a:moveTo>
                <a:lnTo>
                  <a:pt x="3085097" y="0"/>
                </a:lnTo>
                <a:lnTo>
                  <a:pt x="3085097" y="3356515"/>
                </a:lnTo>
                <a:lnTo>
                  <a:pt x="0" y="33565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1000"/>
            </a:blip>
            <a:stretch>
              <a:fillRect l="-66609" t="-7420" r="-6087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45200">
            <a:off x="4583784" y="8516019"/>
            <a:ext cx="823516" cy="1220845"/>
          </a:xfrm>
          <a:custGeom>
            <a:avLst/>
            <a:gdLst/>
            <a:ahLst/>
            <a:cxnLst/>
            <a:rect r="r" b="b" t="t" l="l"/>
            <a:pathLst>
              <a:path h="1220845" w="823516">
                <a:moveTo>
                  <a:pt x="0" y="0"/>
                </a:moveTo>
                <a:lnTo>
                  <a:pt x="823516" y="0"/>
                </a:lnTo>
                <a:lnTo>
                  <a:pt x="823516" y="1220846"/>
                </a:lnTo>
                <a:lnTo>
                  <a:pt x="0" y="12208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44288" y="4399423"/>
            <a:ext cx="10817899" cy="316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61"/>
              </a:lnSpc>
            </a:pPr>
            <a:r>
              <a:rPr lang="en-US" sz="9043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EPIDERMAL WOUND HEALING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53238" y="8068410"/>
            <a:ext cx="508810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Team :  SkinDeep Solutions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58119" y="1888680"/>
            <a:ext cx="8043023" cy="6509641"/>
          </a:xfrm>
          <a:custGeom>
            <a:avLst/>
            <a:gdLst/>
            <a:ahLst/>
            <a:cxnLst/>
            <a:rect r="r" b="b" t="t" l="l"/>
            <a:pathLst>
              <a:path h="6509641" w="8043023">
                <a:moveTo>
                  <a:pt x="0" y="0"/>
                </a:moveTo>
                <a:lnTo>
                  <a:pt x="8043022" y="0"/>
                </a:lnTo>
                <a:lnTo>
                  <a:pt x="8043022" y="6509640"/>
                </a:lnTo>
                <a:lnTo>
                  <a:pt x="0" y="6509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6859" y="1904706"/>
            <a:ext cx="8023222" cy="6493615"/>
          </a:xfrm>
          <a:custGeom>
            <a:avLst/>
            <a:gdLst/>
            <a:ahLst/>
            <a:cxnLst/>
            <a:rect r="r" b="b" t="t" l="l"/>
            <a:pathLst>
              <a:path h="6493615" w="8023222">
                <a:moveTo>
                  <a:pt x="0" y="0"/>
                </a:moveTo>
                <a:lnTo>
                  <a:pt x="8023222" y="0"/>
                </a:lnTo>
                <a:lnTo>
                  <a:pt x="8023222" y="6493614"/>
                </a:lnTo>
                <a:lnTo>
                  <a:pt x="0" y="6493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33260" y="163459"/>
            <a:ext cx="1610920" cy="1610920"/>
          </a:xfrm>
          <a:custGeom>
            <a:avLst/>
            <a:gdLst/>
            <a:ahLst/>
            <a:cxnLst/>
            <a:rect r="r" b="b" t="t" l="l"/>
            <a:pathLst>
              <a:path h="1610920" w="1610920">
                <a:moveTo>
                  <a:pt x="0" y="0"/>
                </a:moveTo>
                <a:lnTo>
                  <a:pt x="1610921" y="0"/>
                </a:lnTo>
                <a:lnTo>
                  <a:pt x="1610921" y="1610921"/>
                </a:lnTo>
                <a:lnTo>
                  <a:pt x="0" y="16109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99481" y="8561984"/>
            <a:ext cx="9221199" cy="132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</a:pPr>
          </a:p>
          <a:p>
            <a:pPr algn="ctr">
              <a:lnSpc>
                <a:spcPts val="3480"/>
              </a:lnSpc>
            </a:pPr>
            <a:r>
              <a:rPr lang="en-US" sz="248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  r0= 0.5,  D= 2.0e-9,  sc=8e-6,  p= 1,  days: 30</a:t>
            </a:r>
          </a:p>
          <a:p>
            <a:pPr algn="ctr">
              <a:lnSpc>
                <a:spcPts val="348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559601" y="96784"/>
            <a:ext cx="3168797" cy="156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9081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output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48039" y="305598"/>
            <a:ext cx="4210106" cy="130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3"/>
              </a:lnSpc>
            </a:pPr>
            <a:r>
              <a:rPr lang="en-US" sz="7624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Analytical</a:t>
            </a:r>
          </a:p>
        </p:txBody>
      </p:sp>
      <p:sp>
        <p:nvSpPr>
          <p:cNvPr name="Freeform 4" id="4">
            <a:hlinkClick r:id="rId5" tooltip="https://www.overleaf.com/read/grtnvzjjfvhw#e199ee"/>
          </p:cNvPr>
          <p:cNvSpPr/>
          <p:nvPr/>
        </p:nvSpPr>
        <p:spPr>
          <a:xfrm flipH="false" flipV="false" rot="0">
            <a:off x="2231242" y="-5174"/>
            <a:ext cx="7243702" cy="2067748"/>
          </a:xfrm>
          <a:custGeom>
            <a:avLst/>
            <a:gdLst/>
            <a:ahLst/>
            <a:cxnLst/>
            <a:rect r="r" b="b" t="t" l="l"/>
            <a:pathLst>
              <a:path h="2067748" w="7243702">
                <a:moveTo>
                  <a:pt x="0" y="0"/>
                </a:moveTo>
                <a:lnTo>
                  <a:pt x="7243701" y="0"/>
                </a:lnTo>
                <a:lnTo>
                  <a:pt x="7243701" y="2067748"/>
                </a:lnTo>
                <a:lnTo>
                  <a:pt x="0" y="2067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01706" y="287895"/>
            <a:ext cx="6319042" cy="1150678"/>
          </a:xfrm>
          <a:custGeom>
            <a:avLst/>
            <a:gdLst/>
            <a:ahLst/>
            <a:cxnLst/>
            <a:rect r="r" b="b" t="t" l="l"/>
            <a:pathLst>
              <a:path h="1150678" w="6319042">
                <a:moveTo>
                  <a:pt x="0" y="0"/>
                </a:moveTo>
                <a:lnTo>
                  <a:pt x="6319042" y="0"/>
                </a:lnTo>
                <a:lnTo>
                  <a:pt x="6319042" y="1150678"/>
                </a:lnTo>
                <a:lnTo>
                  <a:pt x="0" y="1150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28802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87091" y="127498"/>
            <a:ext cx="4941929" cy="147147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47558" y="1790352"/>
            <a:ext cx="3328756" cy="161716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07704" y="2976120"/>
            <a:ext cx="8034500" cy="213261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516732" y="4610724"/>
            <a:ext cx="5296969" cy="20621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596168" y="5607895"/>
            <a:ext cx="12430891" cy="341849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955797" y="7273312"/>
            <a:ext cx="14092451" cy="3563608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577724" y="2559372"/>
            <a:ext cx="2278935" cy="2736713"/>
          </a:xfrm>
          <a:custGeom>
            <a:avLst/>
            <a:gdLst/>
            <a:ahLst/>
            <a:cxnLst/>
            <a:rect r="r" b="b" t="t" l="l"/>
            <a:pathLst>
              <a:path h="2736713" w="2278935">
                <a:moveTo>
                  <a:pt x="0" y="0"/>
                </a:moveTo>
                <a:lnTo>
                  <a:pt x="2278935" y="0"/>
                </a:lnTo>
                <a:lnTo>
                  <a:pt x="2278935" y="2736713"/>
                </a:lnTo>
                <a:lnTo>
                  <a:pt x="0" y="27367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58013" y="2275247"/>
            <a:ext cx="7576661" cy="63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PDE simplifies to the heat equation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7973" y="5229410"/>
            <a:ext cx="6431955" cy="63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Using separation of variables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8013" y="6999905"/>
            <a:ext cx="4878110" cy="63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The general solution 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8187" y="8770401"/>
            <a:ext cx="5474732" cy="63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 The complete solution is: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7974" y="235350"/>
            <a:ext cx="4842524" cy="1382320"/>
          </a:xfrm>
          <a:custGeom>
            <a:avLst/>
            <a:gdLst/>
            <a:ahLst/>
            <a:cxnLst/>
            <a:rect r="r" b="b" t="t" l="l"/>
            <a:pathLst>
              <a:path h="1382320" w="4842524">
                <a:moveTo>
                  <a:pt x="0" y="0"/>
                </a:moveTo>
                <a:lnTo>
                  <a:pt x="4842523" y="0"/>
                </a:lnTo>
                <a:lnTo>
                  <a:pt x="4842523" y="1382320"/>
                </a:lnTo>
                <a:lnTo>
                  <a:pt x="0" y="1382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12" y="2289481"/>
            <a:ext cx="7931729" cy="1082786"/>
          </a:xfrm>
          <a:custGeom>
            <a:avLst/>
            <a:gdLst/>
            <a:ahLst/>
            <a:cxnLst/>
            <a:rect r="r" b="b" t="t" l="l"/>
            <a:pathLst>
              <a:path h="1082786" w="7931729">
                <a:moveTo>
                  <a:pt x="0" y="0"/>
                </a:moveTo>
                <a:lnTo>
                  <a:pt x="7931729" y="0"/>
                </a:lnTo>
                <a:lnTo>
                  <a:pt x="7931729" y="1082786"/>
                </a:lnTo>
                <a:lnTo>
                  <a:pt x="0" y="1082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7721" r="0" b="-26775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0055" y="1757537"/>
            <a:ext cx="7783825" cy="226338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7089" y="4524036"/>
            <a:ext cx="6586769" cy="65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b="true" sz="377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    Initialize Variables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17108" y="3725220"/>
            <a:ext cx="11383836" cy="233982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31426" y="2608334"/>
            <a:ext cx="4313970" cy="152786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082866" y="397482"/>
            <a:ext cx="1821151" cy="133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3"/>
              </a:lnSpc>
            </a:pPr>
            <a:r>
              <a:rPr lang="en-US" sz="7724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FEM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747" y="1550995"/>
            <a:ext cx="22640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main equation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7089" y="3648492"/>
            <a:ext cx="6586769" cy="65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b="true" sz="377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Discretize Space and Time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089" y="5363653"/>
            <a:ext cx="6586769" cy="65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b="true" sz="377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   Compute Diffusion Term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7089" y="6203270"/>
            <a:ext cx="9439004" cy="65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b="true" sz="377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   Compute Source Term (Logistic Growth)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7089" y="7070738"/>
            <a:ext cx="8229757" cy="65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b="true" sz="377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   Time Integration (Forward Euler)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838950" y="3557588"/>
            <a:ext cx="2116455" cy="455295"/>
            <a:chOff x="0" y="0"/>
            <a:chExt cx="2821940" cy="6070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36830"/>
              <a:ext cx="2724150" cy="575310"/>
            </a:xfrm>
            <a:custGeom>
              <a:avLst/>
              <a:gdLst/>
              <a:ahLst/>
              <a:cxnLst/>
              <a:rect r="r" b="b" t="t" l="l"/>
              <a:pathLst>
                <a:path h="575310" w="2724150">
                  <a:moveTo>
                    <a:pt x="26670" y="468630"/>
                  </a:moveTo>
                  <a:cubicBezTo>
                    <a:pt x="1833880" y="458470"/>
                    <a:pt x="1833880" y="441960"/>
                    <a:pt x="1863090" y="431800"/>
                  </a:cubicBezTo>
                  <a:cubicBezTo>
                    <a:pt x="1906270" y="417830"/>
                    <a:pt x="1983740" y="419100"/>
                    <a:pt x="2033270" y="405130"/>
                  </a:cubicBezTo>
                  <a:cubicBezTo>
                    <a:pt x="2075180" y="394970"/>
                    <a:pt x="2106930" y="375920"/>
                    <a:pt x="2145030" y="364490"/>
                  </a:cubicBezTo>
                  <a:cubicBezTo>
                    <a:pt x="2181860" y="354330"/>
                    <a:pt x="2223770" y="353060"/>
                    <a:pt x="2256790" y="344170"/>
                  </a:cubicBezTo>
                  <a:cubicBezTo>
                    <a:pt x="2284730" y="336550"/>
                    <a:pt x="2316480" y="328930"/>
                    <a:pt x="2332990" y="317500"/>
                  </a:cubicBezTo>
                  <a:cubicBezTo>
                    <a:pt x="2343150" y="309880"/>
                    <a:pt x="2340610" y="299720"/>
                    <a:pt x="2352040" y="293370"/>
                  </a:cubicBezTo>
                  <a:cubicBezTo>
                    <a:pt x="2373630" y="278130"/>
                    <a:pt x="2434590" y="279400"/>
                    <a:pt x="2475230" y="256540"/>
                  </a:cubicBezTo>
                  <a:cubicBezTo>
                    <a:pt x="2529840" y="227330"/>
                    <a:pt x="2602230" y="157480"/>
                    <a:pt x="2637790" y="115570"/>
                  </a:cubicBezTo>
                  <a:cubicBezTo>
                    <a:pt x="2659380" y="90170"/>
                    <a:pt x="2665730" y="53340"/>
                    <a:pt x="2679700" y="43180"/>
                  </a:cubicBezTo>
                  <a:cubicBezTo>
                    <a:pt x="2687320" y="38100"/>
                    <a:pt x="2696210" y="35560"/>
                    <a:pt x="2702560" y="38100"/>
                  </a:cubicBezTo>
                  <a:cubicBezTo>
                    <a:pt x="2710180" y="39370"/>
                    <a:pt x="2717800" y="46990"/>
                    <a:pt x="2720340" y="53340"/>
                  </a:cubicBezTo>
                  <a:cubicBezTo>
                    <a:pt x="2722880" y="59690"/>
                    <a:pt x="2724150" y="71120"/>
                    <a:pt x="2717800" y="77470"/>
                  </a:cubicBezTo>
                  <a:cubicBezTo>
                    <a:pt x="2691130" y="99060"/>
                    <a:pt x="2438400" y="76200"/>
                    <a:pt x="2395220" y="64770"/>
                  </a:cubicBezTo>
                  <a:cubicBezTo>
                    <a:pt x="2383790" y="62230"/>
                    <a:pt x="2378710" y="59690"/>
                    <a:pt x="2374900" y="54610"/>
                  </a:cubicBezTo>
                  <a:cubicBezTo>
                    <a:pt x="2369820" y="48260"/>
                    <a:pt x="2368550" y="36830"/>
                    <a:pt x="2371090" y="30480"/>
                  </a:cubicBezTo>
                  <a:cubicBezTo>
                    <a:pt x="2374900" y="24130"/>
                    <a:pt x="2382520" y="17780"/>
                    <a:pt x="2395220" y="13970"/>
                  </a:cubicBezTo>
                  <a:cubicBezTo>
                    <a:pt x="2425700" y="5080"/>
                    <a:pt x="2527300" y="13970"/>
                    <a:pt x="2565400" y="13970"/>
                  </a:cubicBezTo>
                  <a:cubicBezTo>
                    <a:pt x="2584450" y="13970"/>
                    <a:pt x="2593340" y="11430"/>
                    <a:pt x="2608580" y="15240"/>
                  </a:cubicBezTo>
                  <a:cubicBezTo>
                    <a:pt x="2626360" y="19050"/>
                    <a:pt x="2650490" y="33020"/>
                    <a:pt x="2664460" y="44450"/>
                  </a:cubicBezTo>
                  <a:cubicBezTo>
                    <a:pt x="2675890" y="53340"/>
                    <a:pt x="2683510" y="62230"/>
                    <a:pt x="2689860" y="76200"/>
                  </a:cubicBezTo>
                  <a:cubicBezTo>
                    <a:pt x="2697480" y="91440"/>
                    <a:pt x="2701290" y="111760"/>
                    <a:pt x="2702560" y="135890"/>
                  </a:cubicBezTo>
                  <a:cubicBezTo>
                    <a:pt x="2703830" y="171450"/>
                    <a:pt x="2698750" y="224790"/>
                    <a:pt x="2687320" y="265430"/>
                  </a:cubicBezTo>
                  <a:cubicBezTo>
                    <a:pt x="2675890" y="302260"/>
                    <a:pt x="2653030" y="350520"/>
                    <a:pt x="2637790" y="368300"/>
                  </a:cubicBezTo>
                  <a:cubicBezTo>
                    <a:pt x="2631440" y="377190"/>
                    <a:pt x="2625090" y="382270"/>
                    <a:pt x="2618740" y="382270"/>
                  </a:cubicBezTo>
                  <a:cubicBezTo>
                    <a:pt x="2611120" y="383540"/>
                    <a:pt x="2600960" y="379730"/>
                    <a:pt x="2595880" y="374650"/>
                  </a:cubicBezTo>
                  <a:cubicBezTo>
                    <a:pt x="2590800" y="369570"/>
                    <a:pt x="2588260" y="358140"/>
                    <a:pt x="2590800" y="351790"/>
                  </a:cubicBezTo>
                  <a:cubicBezTo>
                    <a:pt x="2592070" y="344170"/>
                    <a:pt x="2599690" y="336550"/>
                    <a:pt x="2606040" y="334010"/>
                  </a:cubicBezTo>
                  <a:cubicBezTo>
                    <a:pt x="2612390" y="331470"/>
                    <a:pt x="2623820" y="332740"/>
                    <a:pt x="2630170" y="336550"/>
                  </a:cubicBezTo>
                  <a:cubicBezTo>
                    <a:pt x="2636520" y="341630"/>
                    <a:pt x="2640330" y="358140"/>
                    <a:pt x="2639060" y="365760"/>
                  </a:cubicBezTo>
                  <a:cubicBezTo>
                    <a:pt x="2636520" y="373380"/>
                    <a:pt x="2627630" y="381000"/>
                    <a:pt x="2621280" y="382270"/>
                  </a:cubicBezTo>
                  <a:cubicBezTo>
                    <a:pt x="2613660" y="383540"/>
                    <a:pt x="2603500" y="381000"/>
                    <a:pt x="2598420" y="375920"/>
                  </a:cubicBezTo>
                  <a:cubicBezTo>
                    <a:pt x="2593340" y="372110"/>
                    <a:pt x="2589530" y="364490"/>
                    <a:pt x="2589530" y="354330"/>
                  </a:cubicBezTo>
                  <a:cubicBezTo>
                    <a:pt x="2590800" y="334010"/>
                    <a:pt x="2626360" y="294640"/>
                    <a:pt x="2636520" y="260350"/>
                  </a:cubicBezTo>
                  <a:cubicBezTo>
                    <a:pt x="2647950" y="224790"/>
                    <a:pt x="2654300" y="173990"/>
                    <a:pt x="2651760" y="142240"/>
                  </a:cubicBezTo>
                  <a:cubicBezTo>
                    <a:pt x="2650490" y="120650"/>
                    <a:pt x="2646680" y="100330"/>
                    <a:pt x="2637790" y="87630"/>
                  </a:cubicBezTo>
                  <a:cubicBezTo>
                    <a:pt x="2628900" y="76200"/>
                    <a:pt x="2621280" y="69850"/>
                    <a:pt x="2604770" y="64770"/>
                  </a:cubicBezTo>
                  <a:cubicBezTo>
                    <a:pt x="2565400" y="52070"/>
                    <a:pt x="2420620" y="81280"/>
                    <a:pt x="2388870" y="64770"/>
                  </a:cubicBezTo>
                  <a:cubicBezTo>
                    <a:pt x="2376170" y="57150"/>
                    <a:pt x="2368550" y="44450"/>
                    <a:pt x="2369820" y="36830"/>
                  </a:cubicBezTo>
                  <a:cubicBezTo>
                    <a:pt x="2371090" y="27940"/>
                    <a:pt x="2381250" y="19050"/>
                    <a:pt x="2395220" y="13970"/>
                  </a:cubicBezTo>
                  <a:cubicBezTo>
                    <a:pt x="2434590" y="0"/>
                    <a:pt x="2595880" y="2540"/>
                    <a:pt x="2640330" y="19050"/>
                  </a:cubicBezTo>
                  <a:cubicBezTo>
                    <a:pt x="2659380" y="25400"/>
                    <a:pt x="2665730" y="46990"/>
                    <a:pt x="2675890" y="48260"/>
                  </a:cubicBezTo>
                  <a:cubicBezTo>
                    <a:pt x="2683510" y="48260"/>
                    <a:pt x="2689860" y="36830"/>
                    <a:pt x="2697480" y="36830"/>
                  </a:cubicBezTo>
                  <a:cubicBezTo>
                    <a:pt x="2703830" y="36830"/>
                    <a:pt x="2713990" y="40640"/>
                    <a:pt x="2717800" y="48260"/>
                  </a:cubicBezTo>
                  <a:cubicBezTo>
                    <a:pt x="2722880" y="59690"/>
                    <a:pt x="2712720" y="90170"/>
                    <a:pt x="2705100" y="107950"/>
                  </a:cubicBezTo>
                  <a:cubicBezTo>
                    <a:pt x="2697480" y="124460"/>
                    <a:pt x="2687320" y="135890"/>
                    <a:pt x="2672080" y="152400"/>
                  </a:cubicBezTo>
                  <a:cubicBezTo>
                    <a:pt x="2647950" y="179070"/>
                    <a:pt x="2603500" y="218440"/>
                    <a:pt x="2570480" y="245110"/>
                  </a:cubicBezTo>
                  <a:cubicBezTo>
                    <a:pt x="2543810" y="267970"/>
                    <a:pt x="2523490" y="289560"/>
                    <a:pt x="2494280" y="303530"/>
                  </a:cubicBezTo>
                  <a:cubicBezTo>
                    <a:pt x="2461260" y="318770"/>
                    <a:pt x="2409190" y="316230"/>
                    <a:pt x="2383790" y="330200"/>
                  </a:cubicBezTo>
                  <a:cubicBezTo>
                    <a:pt x="2367280" y="339090"/>
                    <a:pt x="2364740" y="354330"/>
                    <a:pt x="2349500" y="364490"/>
                  </a:cubicBezTo>
                  <a:cubicBezTo>
                    <a:pt x="2327910" y="377190"/>
                    <a:pt x="2301240" y="383540"/>
                    <a:pt x="2266950" y="393700"/>
                  </a:cubicBezTo>
                  <a:cubicBezTo>
                    <a:pt x="2209800" y="411480"/>
                    <a:pt x="2108200" y="441960"/>
                    <a:pt x="2039620" y="455930"/>
                  </a:cubicBezTo>
                  <a:cubicBezTo>
                    <a:pt x="1983740" y="467360"/>
                    <a:pt x="1929130" y="464820"/>
                    <a:pt x="1884680" y="477520"/>
                  </a:cubicBezTo>
                  <a:cubicBezTo>
                    <a:pt x="1850390" y="487680"/>
                    <a:pt x="1845310" y="508000"/>
                    <a:pt x="1794510" y="519430"/>
                  </a:cubicBezTo>
                  <a:cubicBezTo>
                    <a:pt x="1578610" y="566420"/>
                    <a:pt x="151130" y="575310"/>
                    <a:pt x="26670" y="519430"/>
                  </a:cubicBezTo>
                  <a:cubicBezTo>
                    <a:pt x="7620" y="510540"/>
                    <a:pt x="0" y="499110"/>
                    <a:pt x="1270" y="490220"/>
                  </a:cubicBezTo>
                  <a:cubicBezTo>
                    <a:pt x="1270" y="482600"/>
                    <a:pt x="26670" y="468630"/>
                    <a:pt x="26670" y="46863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7974" y="235350"/>
            <a:ext cx="4842524" cy="1382320"/>
          </a:xfrm>
          <a:custGeom>
            <a:avLst/>
            <a:gdLst/>
            <a:ahLst/>
            <a:cxnLst/>
            <a:rect r="r" b="b" t="t" l="l"/>
            <a:pathLst>
              <a:path h="1382320" w="4842524">
                <a:moveTo>
                  <a:pt x="0" y="0"/>
                </a:moveTo>
                <a:lnTo>
                  <a:pt x="4842523" y="0"/>
                </a:lnTo>
                <a:lnTo>
                  <a:pt x="4842523" y="1382320"/>
                </a:lnTo>
                <a:lnTo>
                  <a:pt x="0" y="1382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827" y="5744718"/>
            <a:ext cx="9903336" cy="1116376"/>
          </a:xfrm>
          <a:custGeom>
            <a:avLst/>
            <a:gdLst/>
            <a:ahLst/>
            <a:cxnLst/>
            <a:rect r="r" b="b" t="t" l="l"/>
            <a:pathLst>
              <a:path h="1116376" w="9903336">
                <a:moveTo>
                  <a:pt x="0" y="0"/>
                </a:moveTo>
                <a:lnTo>
                  <a:pt x="9903335" y="0"/>
                </a:lnTo>
                <a:lnTo>
                  <a:pt x="9903335" y="1116376"/>
                </a:lnTo>
                <a:lnTo>
                  <a:pt x="0" y="1116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82866" y="416532"/>
            <a:ext cx="1821151" cy="130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3"/>
              </a:lnSpc>
            </a:pPr>
            <a:r>
              <a:rPr lang="en-US" sz="7624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FEM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52035"/>
            <a:ext cx="10898556" cy="55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0"/>
              </a:lnSpc>
              <a:spcBef>
                <a:spcPct val="0"/>
              </a:spcBef>
            </a:pPr>
            <a:r>
              <a:rPr lang="en-US" b="true" sz="3178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Rearrange to Use  explicit time-stepping (Forward Euler)system: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754" y="1835511"/>
            <a:ext cx="6586769" cy="65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b="true" sz="377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Compute Diffusion Term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5714" y="1878602"/>
            <a:ext cx="6996653" cy="211320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1011" y="3307095"/>
            <a:ext cx="7533082" cy="229720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369713" y="1835511"/>
            <a:ext cx="9439004" cy="65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b="true" sz="377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Compute Source Term (Logistic Growth)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54298" y="2260516"/>
            <a:ext cx="4821720" cy="181462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26002" y="5058511"/>
            <a:ext cx="11108984" cy="2488788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5154018" y="7804069"/>
            <a:ext cx="8646126" cy="1180311"/>
          </a:xfrm>
          <a:custGeom>
            <a:avLst/>
            <a:gdLst/>
            <a:ahLst/>
            <a:cxnLst/>
            <a:rect r="r" b="b" t="t" l="l"/>
            <a:pathLst>
              <a:path h="1180311" w="8646126">
                <a:moveTo>
                  <a:pt x="0" y="0"/>
                </a:moveTo>
                <a:lnTo>
                  <a:pt x="8646126" y="0"/>
                </a:lnTo>
                <a:lnTo>
                  <a:pt x="8646126" y="1180310"/>
                </a:lnTo>
                <a:lnTo>
                  <a:pt x="0" y="11803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27721" r="0" b="-26775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665748" y="7096505"/>
            <a:ext cx="9738360" cy="24858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7974" y="235350"/>
            <a:ext cx="4842524" cy="1382320"/>
          </a:xfrm>
          <a:custGeom>
            <a:avLst/>
            <a:gdLst/>
            <a:ahLst/>
            <a:cxnLst/>
            <a:rect r="r" b="b" t="t" l="l"/>
            <a:pathLst>
              <a:path h="1382320" w="4842524">
                <a:moveTo>
                  <a:pt x="0" y="0"/>
                </a:moveTo>
                <a:lnTo>
                  <a:pt x="4842523" y="0"/>
                </a:lnTo>
                <a:lnTo>
                  <a:pt x="4842523" y="1382320"/>
                </a:lnTo>
                <a:lnTo>
                  <a:pt x="0" y="1382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563" y="7762875"/>
            <a:ext cx="9483099" cy="1268029"/>
          </a:xfrm>
          <a:custGeom>
            <a:avLst/>
            <a:gdLst/>
            <a:ahLst/>
            <a:cxnLst/>
            <a:rect r="r" b="b" t="t" l="l"/>
            <a:pathLst>
              <a:path h="1268029" w="9483099">
                <a:moveTo>
                  <a:pt x="0" y="0"/>
                </a:moveTo>
                <a:lnTo>
                  <a:pt x="9483099" y="0"/>
                </a:lnTo>
                <a:lnTo>
                  <a:pt x="9483099" y="1268029"/>
                </a:lnTo>
                <a:lnTo>
                  <a:pt x="0" y="1268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8617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6142" y="7186819"/>
            <a:ext cx="8855768" cy="235277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94679" y="845232"/>
            <a:ext cx="4170868" cy="174925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4582" y="3348435"/>
            <a:ext cx="7939946" cy="245672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80975" y="5436954"/>
            <a:ext cx="6068566" cy="2284313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0056418" y="1719860"/>
            <a:ext cx="7555026" cy="6204940"/>
          </a:xfrm>
          <a:custGeom>
            <a:avLst/>
            <a:gdLst/>
            <a:ahLst/>
            <a:cxnLst/>
            <a:rect r="r" b="b" t="t" l="l"/>
            <a:pathLst>
              <a:path h="6204940" w="7555026">
                <a:moveTo>
                  <a:pt x="0" y="0"/>
                </a:moveTo>
                <a:lnTo>
                  <a:pt x="7555025" y="0"/>
                </a:lnTo>
                <a:lnTo>
                  <a:pt x="7555025" y="6204940"/>
                </a:lnTo>
                <a:lnTo>
                  <a:pt x="0" y="6204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82866" y="416532"/>
            <a:ext cx="1821151" cy="130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3"/>
              </a:lnSpc>
            </a:pPr>
            <a:r>
              <a:rPr lang="en-US" sz="7624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FEM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743" y="1511938"/>
            <a:ext cx="2169831" cy="58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674"/>
              </a:lnSpc>
              <a:spcBef>
                <a:spcPct val="0"/>
              </a:spcBef>
            </a:pPr>
            <a:r>
              <a:rPr lang="ar-EG" b="true" sz="3338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  <a:rtl val="true"/>
              </a:rPr>
              <a:t>:</a:t>
            </a:r>
            <a:r>
              <a:rPr lang="en-US" b="true" sz="3338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Mass</a:t>
            </a:r>
            <a:r>
              <a:rPr lang="en-US" b="true" sz="3338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Matrix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098" y="2887727"/>
            <a:ext cx="7106141" cy="58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674"/>
              </a:lnSpc>
              <a:spcBef>
                <a:spcPct val="0"/>
              </a:spcBef>
            </a:pPr>
            <a:r>
              <a:rPr lang="ar-EG" b="true" sz="3338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  <a:rtl val="true"/>
              </a:rPr>
              <a:t>: </a:t>
            </a:r>
            <a:r>
              <a:rPr lang="en-US" b="true" sz="3338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Stiffness</a:t>
            </a:r>
            <a:r>
              <a:rPr lang="en-US" b="true" sz="3338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Matrix (Nonlinear Diffusion)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7769" y="6335569"/>
            <a:ext cx="2609109" cy="58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674"/>
              </a:lnSpc>
              <a:spcBef>
                <a:spcPct val="0"/>
              </a:spcBef>
            </a:pPr>
            <a:r>
              <a:rPr lang="ar-EG" b="true" sz="3338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  <a:rtl val="true"/>
              </a:rPr>
              <a:t>: </a:t>
            </a:r>
            <a:r>
              <a:rPr lang="en-US" b="true" sz="3338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Source</a:t>
            </a:r>
            <a:r>
              <a:rPr lang="en-US" b="true" sz="3338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Vector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23331" y="7962900"/>
            <a:ext cx="9221199" cy="132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</a:pPr>
          </a:p>
          <a:p>
            <a:pPr algn="ctr">
              <a:lnSpc>
                <a:spcPts val="3480"/>
              </a:lnSpc>
            </a:pPr>
            <a:r>
              <a:rPr lang="en-US" sz="248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  r0= 0.5,  D= 2.0e-9,  sc=8e-6,  p= 1,  days: 30</a:t>
            </a:r>
          </a:p>
          <a:p>
            <a:pPr algn="ctr">
              <a:lnSpc>
                <a:spcPts val="3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3929" y="5400115"/>
            <a:ext cx="9338362" cy="4886885"/>
          </a:xfrm>
          <a:custGeom>
            <a:avLst/>
            <a:gdLst/>
            <a:ahLst/>
            <a:cxnLst/>
            <a:rect r="r" b="b" t="t" l="l"/>
            <a:pathLst>
              <a:path h="4886885" w="9338362">
                <a:moveTo>
                  <a:pt x="0" y="0"/>
                </a:moveTo>
                <a:lnTo>
                  <a:pt x="9338362" y="0"/>
                </a:lnTo>
                <a:lnTo>
                  <a:pt x="9338362" y="4886885"/>
                </a:lnTo>
                <a:lnTo>
                  <a:pt x="0" y="4886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9123" r="0" b="-16648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3929" y="0"/>
            <a:ext cx="9338362" cy="5400115"/>
          </a:xfrm>
          <a:custGeom>
            <a:avLst/>
            <a:gdLst/>
            <a:ahLst/>
            <a:cxnLst/>
            <a:rect r="r" b="b" t="t" l="l"/>
            <a:pathLst>
              <a:path h="5400115" w="9338362">
                <a:moveTo>
                  <a:pt x="0" y="0"/>
                </a:moveTo>
                <a:lnTo>
                  <a:pt x="9338362" y="0"/>
                </a:lnTo>
                <a:lnTo>
                  <a:pt x="9338362" y="5400115"/>
                </a:lnTo>
                <a:lnTo>
                  <a:pt x="0" y="5400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399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04007" y="2505851"/>
            <a:ext cx="7291740" cy="7570861"/>
          </a:xfrm>
          <a:custGeom>
            <a:avLst/>
            <a:gdLst/>
            <a:ahLst/>
            <a:cxnLst/>
            <a:rect r="r" b="b" t="t" l="l"/>
            <a:pathLst>
              <a:path h="7570861" w="7291740">
                <a:moveTo>
                  <a:pt x="0" y="0"/>
                </a:moveTo>
                <a:lnTo>
                  <a:pt x="7291740" y="0"/>
                </a:lnTo>
                <a:lnTo>
                  <a:pt x="7291740" y="7570861"/>
                </a:lnTo>
                <a:lnTo>
                  <a:pt x="0" y="7570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42" t="-126579" r="-984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87121" y="-127609"/>
            <a:ext cx="1750765" cy="2425494"/>
          </a:xfrm>
          <a:custGeom>
            <a:avLst/>
            <a:gdLst/>
            <a:ahLst/>
            <a:cxnLst/>
            <a:rect r="r" b="b" t="t" l="l"/>
            <a:pathLst>
              <a:path h="2425494" w="1750765">
                <a:moveTo>
                  <a:pt x="0" y="0"/>
                </a:moveTo>
                <a:lnTo>
                  <a:pt x="1750765" y="0"/>
                </a:lnTo>
                <a:lnTo>
                  <a:pt x="1750765" y="2425494"/>
                </a:lnTo>
                <a:lnTo>
                  <a:pt x="0" y="2425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4517" y="611616"/>
            <a:ext cx="2970137" cy="4114800"/>
          </a:xfrm>
          <a:custGeom>
            <a:avLst/>
            <a:gdLst/>
            <a:ahLst/>
            <a:cxnLst/>
            <a:rect r="r" b="b" t="t" l="l"/>
            <a:pathLst>
              <a:path h="4114800" w="2970137">
                <a:moveTo>
                  <a:pt x="0" y="0"/>
                </a:moveTo>
                <a:lnTo>
                  <a:pt x="2970138" y="0"/>
                </a:lnTo>
                <a:lnTo>
                  <a:pt x="2970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656948"/>
            <a:ext cx="3038926" cy="2630052"/>
          </a:xfrm>
          <a:custGeom>
            <a:avLst/>
            <a:gdLst/>
            <a:ahLst/>
            <a:cxnLst/>
            <a:rect r="r" b="b" t="t" l="l"/>
            <a:pathLst>
              <a:path h="2630052" w="3038926">
                <a:moveTo>
                  <a:pt x="0" y="0"/>
                </a:moveTo>
                <a:lnTo>
                  <a:pt x="3038926" y="0"/>
                </a:lnTo>
                <a:lnTo>
                  <a:pt x="3038926" y="2630052"/>
                </a:lnTo>
                <a:lnTo>
                  <a:pt x="0" y="2630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79805" y="7394771"/>
            <a:ext cx="3874850" cy="2346045"/>
          </a:xfrm>
          <a:custGeom>
            <a:avLst/>
            <a:gdLst/>
            <a:ahLst/>
            <a:cxnLst/>
            <a:rect r="r" b="b" t="t" l="l"/>
            <a:pathLst>
              <a:path h="2346045" w="3874850">
                <a:moveTo>
                  <a:pt x="0" y="0"/>
                </a:moveTo>
                <a:lnTo>
                  <a:pt x="3874850" y="0"/>
                </a:lnTo>
                <a:lnTo>
                  <a:pt x="3874850" y="2346045"/>
                </a:lnTo>
                <a:lnTo>
                  <a:pt x="0" y="23460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56977" y="2981808"/>
            <a:ext cx="9603065" cy="2025374"/>
          </a:xfrm>
          <a:custGeom>
            <a:avLst/>
            <a:gdLst/>
            <a:ahLst/>
            <a:cxnLst/>
            <a:rect r="r" b="b" t="t" l="l"/>
            <a:pathLst>
              <a:path h="2025374" w="9603065">
                <a:moveTo>
                  <a:pt x="0" y="0"/>
                </a:moveTo>
                <a:lnTo>
                  <a:pt x="9603065" y="0"/>
                </a:lnTo>
                <a:lnTo>
                  <a:pt x="9603065" y="2025374"/>
                </a:lnTo>
                <a:lnTo>
                  <a:pt x="0" y="2025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28909" y="279051"/>
            <a:ext cx="9409724" cy="133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7722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Deep learning methods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64380" y="3517155"/>
            <a:ext cx="758160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Supervised Neural Network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912908" y="5279818"/>
            <a:ext cx="9603065" cy="2025374"/>
          </a:xfrm>
          <a:custGeom>
            <a:avLst/>
            <a:gdLst/>
            <a:ahLst/>
            <a:cxnLst/>
            <a:rect r="r" b="b" t="t" l="l"/>
            <a:pathLst>
              <a:path h="2025374" w="9603065">
                <a:moveTo>
                  <a:pt x="0" y="0"/>
                </a:moveTo>
                <a:lnTo>
                  <a:pt x="9603065" y="0"/>
                </a:lnTo>
                <a:lnTo>
                  <a:pt x="9603065" y="2025374"/>
                </a:lnTo>
                <a:lnTo>
                  <a:pt x="0" y="2025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50319" y="5873405"/>
            <a:ext cx="952948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Physics-Informed Neural Network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-60382"/>
            <a:ext cx="5799814" cy="1043967"/>
          </a:xfrm>
          <a:custGeom>
            <a:avLst/>
            <a:gdLst/>
            <a:ahLst/>
            <a:cxnLst/>
            <a:rect r="r" b="b" t="t" l="l"/>
            <a:pathLst>
              <a:path h="1043967" w="5799814">
                <a:moveTo>
                  <a:pt x="5799814" y="0"/>
                </a:moveTo>
                <a:lnTo>
                  <a:pt x="0" y="0"/>
                </a:lnTo>
                <a:lnTo>
                  <a:pt x="0" y="1043966"/>
                </a:lnTo>
                <a:lnTo>
                  <a:pt x="5799814" y="1043966"/>
                </a:lnTo>
                <a:lnTo>
                  <a:pt x="57998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650313" y="-60382"/>
            <a:ext cx="5799814" cy="1043967"/>
          </a:xfrm>
          <a:custGeom>
            <a:avLst/>
            <a:gdLst/>
            <a:ahLst/>
            <a:cxnLst/>
            <a:rect r="r" b="b" t="t" l="l"/>
            <a:pathLst>
              <a:path h="1043967" w="5799814">
                <a:moveTo>
                  <a:pt x="5799814" y="0"/>
                </a:moveTo>
                <a:lnTo>
                  <a:pt x="0" y="0"/>
                </a:lnTo>
                <a:lnTo>
                  <a:pt x="0" y="1043966"/>
                </a:lnTo>
                <a:lnTo>
                  <a:pt x="5799814" y="1043966"/>
                </a:lnTo>
                <a:lnTo>
                  <a:pt x="57998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13588" y="3583584"/>
            <a:ext cx="7710440" cy="5457826"/>
          </a:xfrm>
          <a:custGeom>
            <a:avLst/>
            <a:gdLst/>
            <a:ahLst/>
            <a:cxnLst/>
            <a:rect r="r" b="b" t="t" l="l"/>
            <a:pathLst>
              <a:path h="5457826" w="7710440">
                <a:moveTo>
                  <a:pt x="0" y="0"/>
                </a:moveTo>
                <a:lnTo>
                  <a:pt x="7710440" y="0"/>
                </a:lnTo>
                <a:lnTo>
                  <a:pt x="7710440" y="5457825"/>
                </a:lnTo>
                <a:lnTo>
                  <a:pt x="0" y="5457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5044" y="3234213"/>
            <a:ext cx="8558956" cy="608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0"/>
              </a:lnSpc>
            </a:pPr>
            <a:r>
              <a:rPr lang="en-US" sz="388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W</a:t>
            </a:r>
            <a:r>
              <a:rPr lang="en-US" sz="388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e stored reference solution in a CSV file with:</a:t>
            </a:r>
          </a:p>
          <a:p>
            <a:pPr algn="just" marL="722171" indent="-361085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case number</a:t>
            </a:r>
          </a:p>
          <a:p>
            <a:pPr algn="just" marL="722171" indent="-361085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Spatial position r_cm</a:t>
            </a:r>
          </a:p>
          <a:p>
            <a:pPr algn="just" marL="722171" indent="-361085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Time in days t_days</a:t>
            </a:r>
          </a:p>
          <a:p>
            <a:pPr algn="just" marL="722171" indent="-361085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Parameters D, sc, p, u0, r0</a:t>
            </a:r>
          </a:p>
          <a:p>
            <a:pPr algn="just" marL="722171" indent="-361085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Output variable: u</a:t>
            </a:r>
          </a:p>
          <a:p>
            <a:pPr algn="just">
              <a:lnSpc>
                <a:spcPts val="4682"/>
              </a:lnSpc>
            </a:pPr>
          </a:p>
          <a:p>
            <a:pPr algn="just">
              <a:lnSpc>
                <a:spcPts val="4682"/>
              </a:lnSpc>
            </a:pPr>
            <a:r>
              <a:rPr lang="en-US" sz="334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4444 rows × 9 columns</a:t>
            </a:r>
          </a:p>
          <a:p>
            <a:pPr algn="just">
              <a:lnSpc>
                <a:spcPts val="468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182513" y="1190625"/>
            <a:ext cx="7262151" cy="100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0"/>
              </a:lnSpc>
            </a:pPr>
            <a:r>
              <a:rPr lang="en-US" sz="7722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Data Collection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5960" y="4384757"/>
            <a:ext cx="4304340" cy="1009563"/>
          </a:xfrm>
          <a:custGeom>
            <a:avLst/>
            <a:gdLst/>
            <a:ahLst/>
            <a:cxnLst/>
            <a:rect r="r" b="b" t="t" l="l"/>
            <a:pathLst>
              <a:path h="1009563" w="4304340">
                <a:moveTo>
                  <a:pt x="0" y="0"/>
                </a:moveTo>
                <a:lnTo>
                  <a:pt x="4304341" y="0"/>
                </a:lnTo>
                <a:lnTo>
                  <a:pt x="4304341" y="1009563"/>
                </a:lnTo>
                <a:lnTo>
                  <a:pt x="0" y="100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02716" y="4329826"/>
            <a:ext cx="4538542" cy="1064494"/>
          </a:xfrm>
          <a:custGeom>
            <a:avLst/>
            <a:gdLst/>
            <a:ahLst/>
            <a:cxnLst/>
            <a:rect r="r" b="b" t="t" l="l"/>
            <a:pathLst>
              <a:path h="1064494" w="4538542">
                <a:moveTo>
                  <a:pt x="0" y="0"/>
                </a:moveTo>
                <a:lnTo>
                  <a:pt x="4538541" y="0"/>
                </a:lnTo>
                <a:lnTo>
                  <a:pt x="4538541" y="1064494"/>
                </a:lnTo>
                <a:lnTo>
                  <a:pt x="0" y="1064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35610" y="619392"/>
            <a:ext cx="10416781" cy="194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8"/>
              </a:lnSpc>
            </a:pPr>
            <a:r>
              <a:rPr lang="en-US" sz="7719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Preparing Data for Deep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72323" y="4639796"/>
            <a:ext cx="336924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X = [R, T, D, SC, P]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1009" y="5945661"/>
            <a:ext cx="15705983" cy="375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0"/>
              </a:lnSpc>
            </a:pPr>
            <a:r>
              <a:rPr lang="en-US" sz="3542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A</a:t>
            </a:r>
            <a:r>
              <a:rPr lang="en-US" sz="3542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pplied MinMaxScaler to normalize inputs and output between [0, 1].</a:t>
            </a:r>
          </a:p>
          <a:p>
            <a:pPr algn="just">
              <a:lnSpc>
                <a:spcPts val="4960"/>
              </a:lnSpc>
            </a:pPr>
          </a:p>
          <a:p>
            <a:pPr algn="just">
              <a:lnSpc>
                <a:spcPts val="4960"/>
              </a:lnSpc>
            </a:pPr>
            <a:r>
              <a:rPr lang="en-US" sz="3542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Used train_test_split to split into:</a:t>
            </a:r>
          </a:p>
          <a:p>
            <a:pPr algn="just" marL="764926" indent="-382463" lvl="1">
              <a:lnSpc>
                <a:spcPts val="4960"/>
              </a:lnSpc>
              <a:buFont typeface="Arial"/>
              <a:buChar char="•"/>
            </a:pPr>
            <a:r>
              <a:rPr lang="en-US" sz="3542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80% training</a:t>
            </a:r>
          </a:p>
          <a:p>
            <a:pPr algn="just" marL="764926" indent="-382463" lvl="1">
              <a:lnSpc>
                <a:spcPts val="4960"/>
              </a:lnSpc>
              <a:buFont typeface="Arial"/>
              <a:buChar char="•"/>
            </a:pPr>
            <a:r>
              <a:rPr lang="en-US" sz="3542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20% testing</a:t>
            </a:r>
          </a:p>
          <a:p>
            <a:pPr algn="just">
              <a:lnSpc>
                <a:spcPts val="49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497547" y="4530597"/>
            <a:ext cx="2043174" cy="67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  <a:spcBef>
                <a:spcPct val="0"/>
              </a:spcBef>
            </a:pPr>
            <a:r>
              <a:rPr lang="en-US" b="true" sz="386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y = 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19622" y="3496923"/>
            <a:ext cx="450473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Extracted input 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57615" y="3524388"/>
            <a:ext cx="2580084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Output target: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22992" y="-1026771"/>
            <a:ext cx="3472616" cy="4216201"/>
          </a:xfrm>
          <a:custGeom>
            <a:avLst/>
            <a:gdLst/>
            <a:ahLst/>
            <a:cxnLst/>
            <a:rect r="r" b="b" t="t" l="l"/>
            <a:pathLst>
              <a:path h="4216201" w="3472616">
                <a:moveTo>
                  <a:pt x="0" y="0"/>
                </a:moveTo>
                <a:lnTo>
                  <a:pt x="3472616" y="0"/>
                </a:lnTo>
                <a:lnTo>
                  <a:pt x="3472616" y="4216201"/>
                </a:lnTo>
                <a:lnTo>
                  <a:pt x="0" y="4216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37931" y="1761256"/>
            <a:ext cx="6185061" cy="7497044"/>
          </a:xfrm>
          <a:custGeom>
            <a:avLst/>
            <a:gdLst/>
            <a:ahLst/>
            <a:cxnLst/>
            <a:rect r="r" b="b" t="t" l="l"/>
            <a:pathLst>
              <a:path h="7497044" w="6185061">
                <a:moveTo>
                  <a:pt x="0" y="0"/>
                </a:moveTo>
                <a:lnTo>
                  <a:pt x="6185061" y="0"/>
                </a:lnTo>
                <a:lnTo>
                  <a:pt x="6185061" y="7497044"/>
                </a:lnTo>
                <a:lnTo>
                  <a:pt x="0" y="7497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1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672815" y="621121"/>
            <a:ext cx="7436303" cy="194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771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1. Supervised NN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5913" y="3428819"/>
            <a:ext cx="8788087" cy="370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u="sng">
                <a:solidFill>
                  <a:srgbClr val="60AEA9"/>
                </a:solidFill>
                <a:latin typeface="Alata"/>
                <a:ea typeface="Alata"/>
                <a:cs typeface="Alata"/>
                <a:sym typeface="Alata"/>
              </a:rPr>
              <a:t>Model: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3 hidden layers with ReLU activation: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Optimizer: Adam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Loss function: Mean Squared Error (MSE)</a:t>
            </a:r>
          </a:p>
          <a:p>
            <a:pPr algn="just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21589" y="2749027"/>
            <a:ext cx="5447861" cy="5447861"/>
          </a:xfrm>
          <a:custGeom>
            <a:avLst/>
            <a:gdLst/>
            <a:ahLst/>
            <a:cxnLst/>
            <a:rect r="r" b="b" t="t" l="l"/>
            <a:pathLst>
              <a:path h="5447861" w="5447861">
                <a:moveTo>
                  <a:pt x="0" y="0"/>
                </a:moveTo>
                <a:lnTo>
                  <a:pt x="5447861" y="0"/>
                </a:lnTo>
                <a:lnTo>
                  <a:pt x="5447861" y="5447861"/>
                </a:lnTo>
                <a:lnTo>
                  <a:pt x="0" y="544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0373" y="8513925"/>
            <a:ext cx="2591178" cy="1488749"/>
          </a:xfrm>
          <a:custGeom>
            <a:avLst/>
            <a:gdLst/>
            <a:ahLst/>
            <a:cxnLst/>
            <a:rect r="r" b="b" t="t" l="l"/>
            <a:pathLst>
              <a:path h="1488749" w="2591178">
                <a:moveTo>
                  <a:pt x="0" y="0"/>
                </a:moveTo>
                <a:lnTo>
                  <a:pt x="2591178" y="0"/>
                </a:lnTo>
                <a:lnTo>
                  <a:pt x="2591178" y="1488750"/>
                </a:lnTo>
                <a:lnTo>
                  <a:pt x="0" y="1488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82352"/>
            <a:ext cx="9429437" cy="546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6761" indent="-373380" lvl="1">
              <a:lnSpc>
                <a:spcPts val="4842"/>
              </a:lnSpc>
              <a:buFont typeface="Arial"/>
              <a:buChar char="•"/>
            </a:pPr>
            <a:r>
              <a:rPr lang="en-US" sz="3458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Epid</a:t>
            </a:r>
            <a:r>
              <a:rPr lang="en-US" sz="3458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ermal wound healing is a critical biological process involving the coordinated migration and proliferation of epithelial cells to restore skin integrity after injury</a:t>
            </a:r>
          </a:p>
          <a:p>
            <a:pPr algn="l">
              <a:lnSpc>
                <a:spcPts val="4842"/>
              </a:lnSpc>
            </a:pPr>
          </a:p>
          <a:p>
            <a:pPr algn="l" marL="746761" indent="-373380" lvl="1">
              <a:lnSpc>
                <a:spcPts val="4842"/>
              </a:lnSpc>
              <a:buFont typeface="Arial"/>
              <a:buChar char="•"/>
            </a:pPr>
            <a:r>
              <a:rPr lang="en-US" sz="3458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The healing process is modeled by a nonlinear PDE capturing cell diffusion and growth.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692110" y="266578"/>
            <a:ext cx="1357963" cy="1524244"/>
          </a:xfrm>
          <a:custGeom>
            <a:avLst/>
            <a:gdLst/>
            <a:ahLst/>
            <a:cxnLst/>
            <a:rect r="r" b="b" t="t" l="l"/>
            <a:pathLst>
              <a:path h="1524244" w="1357963">
                <a:moveTo>
                  <a:pt x="0" y="0"/>
                </a:moveTo>
                <a:lnTo>
                  <a:pt x="1357963" y="0"/>
                </a:lnTo>
                <a:lnTo>
                  <a:pt x="1357963" y="1524244"/>
                </a:lnTo>
                <a:lnTo>
                  <a:pt x="0" y="1524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09856" y="279051"/>
            <a:ext cx="4868288" cy="133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7722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6588" y="890674"/>
            <a:ext cx="7695630" cy="6175506"/>
          </a:xfrm>
          <a:custGeom>
            <a:avLst/>
            <a:gdLst/>
            <a:ahLst/>
            <a:cxnLst/>
            <a:rect r="r" b="b" t="t" l="l"/>
            <a:pathLst>
              <a:path h="6175506" w="7695630">
                <a:moveTo>
                  <a:pt x="0" y="0"/>
                </a:moveTo>
                <a:lnTo>
                  <a:pt x="7695631" y="0"/>
                </a:lnTo>
                <a:lnTo>
                  <a:pt x="7695631" y="6175506"/>
                </a:lnTo>
                <a:lnTo>
                  <a:pt x="0" y="6175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2235" y="1861697"/>
            <a:ext cx="9957393" cy="555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 200 ep</a:t>
            </a: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ochs, batch size 256.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Tracked training and validation loss (MSE).</a:t>
            </a:r>
          </a:p>
          <a:p>
            <a:pPr algn="just">
              <a:lnSpc>
                <a:spcPts val="4900"/>
              </a:lnSpc>
            </a:pPr>
          </a:p>
          <a:p>
            <a:pPr algn="just">
              <a:lnSpc>
                <a:spcPts val="4900"/>
              </a:lnSpc>
            </a:pP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Training Curve: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Shows convergence of the model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Validates that overfitting is avoided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659909" y="8804414"/>
            <a:ext cx="12608990" cy="7634170"/>
          </a:xfrm>
          <a:custGeom>
            <a:avLst/>
            <a:gdLst/>
            <a:ahLst/>
            <a:cxnLst/>
            <a:rect r="r" b="b" t="t" l="l"/>
            <a:pathLst>
              <a:path h="7634170" w="12608990">
                <a:moveTo>
                  <a:pt x="0" y="0"/>
                </a:moveTo>
                <a:lnTo>
                  <a:pt x="12608989" y="0"/>
                </a:lnTo>
                <a:lnTo>
                  <a:pt x="12608989" y="7634170"/>
                </a:lnTo>
                <a:lnTo>
                  <a:pt x="0" y="7634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47593" y="6887333"/>
            <a:ext cx="3038926" cy="2630052"/>
          </a:xfrm>
          <a:custGeom>
            <a:avLst/>
            <a:gdLst/>
            <a:ahLst/>
            <a:cxnLst/>
            <a:rect r="r" b="b" t="t" l="l"/>
            <a:pathLst>
              <a:path h="2630052" w="3038926">
                <a:moveTo>
                  <a:pt x="0" y="0"/>
                </a:moveTo>
                <a:lnTo>
                  <a:pt x="3038926" y="0"/>
                </a:lnTo>
                <a:lnTo>
                  <a:pt x="3038926" y="2630052"/>
                </a:lnTo>
                <a:lnTo>
                  <a:pt x="0" y="2630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57388" y="8401921"/>
            <a:ext cx="1781802" cy="1712757"/>
          </a:xfrm>
          <a:custGeom>
            <a:avLst/>
            <a:gdLst/>
            <a:ahLst/>
            <a:cxnLst/>
            <a:rect r="r" b="b" t="t" l="l"/>
            <a:pathLst>
              <a:path h="1712757" w="1781802">
                <a:moveTo>
                  <a:pt x="0" y="0"/>
                </a:moveTo>
                <a:lnTo>
                  <a:pt x="1781802" y="0"/>
                </a:lnTo>
                <a:lnTo>
                  <a:pt x="1781802" y="1712758"/>
                </a:lnTo>
                <a:lnTo>
                  <a:pt x="0" y="1712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9731" y="8325721"/>
            <a:ext cx="30463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</a:t>
            </a:r>
            <a:r>
              <a:rPr lang="en-US" b="true" sz="350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Test MAE: 0.0073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2235" y="414941"/>
            <a:ext cx="8253377" cy="133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7"/>
              </a:lnSpc>
              <a:spcBef>
                <a:spcPct val="0"/>
              </a:spcBef>
            </a:pPr>
            <a:r>
              <a:rPr lang="en-US" b="true" sz="771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MODEL TRAINING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9945" y="6521873"/>
            <a:ext cx="8314819" cy="5034245"/>
          </a:xfrm>
          <a:custGeom>
            <a:avLst/>
            <a:gdLst/>
            <a:ahLst/>
            <a:cxnLst/>
            <a:rect r="r" b="b" t="t" l="l"/>
            <a:pathLst>
              <a:path h="5034245" w="8314819">
                <a:moveTo>
                  <a:pt x="0" y="0"/>
                </a:moveTo>
                <a:lnTo>
                  <a:pt x="8314819" y="0"/>
                </a:lnTo>
                <a:lnTo>
                  <a:pt x="8314819" y="5034245"/>
                </a:lnTo>
                <a:lnTo>
                  <a:pt x="0" y="5034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4248164"/>
            <a:ext cx="4364831" cy="3055382"/>
          </a:xfrm>
          <a:custGeom>
            <a:avLst/>
            <a:gdLst/>
            <a:ahLst/>
            <a:cxnLst/>
            <a:rect r="r" b="b" t="t" l="l"/>
            <a:pathLst>
              <a:path h="3055382" w="4364831">
                <a:moveTo>
                  <a:pt x="4364831" y="0"/>
                </a:moveTo>
                <a:lnTo>
                  <a:pt x="0" y="0"/>
                </a:lnTo>
                <a:lnTo>
                  <a:pt x="0" y="3055381"/>
                </a:lnTo>
                <a:lnTo>
                  <a:pt x="4364831" y="3055381"/>
                </a:lnTo>
                <a:lnTo>
                  <a:pt x="43648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331577" y="7142070"/>
            <a:ext cx="3332366" cy="1048180"/>
          </a:xfrm>
          <a:custGeom>
            <a:avLst/>
            <a:gdLst/>
            <a:ahLst/>
            <a:cxnLst/>
            <a:rect r="r" b="b" t="t" l="l"/>
            <a:pathLst>
              <a:path h="1048180" w="3332366">
                <a:moveTo>
                  <a:pt x="3332365" y="0"/>
                </a:moveTo>
                <a:lnTo>
                  <a:pt x="0" y="0"/>
                </a:lnTo>
                <a:lnTo>
                  <a:pt x="0" y="1048181"/>
                </a:lnTo>
                <a:lnTo>
                  <a:pt x="3332365" y="1048181"/>
                </a:lnTo>
                <a:lnTo>
                  <a:pt x="333236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27696" y="-869600"/>
            <a:ext cx="3127018" cy="3796600"/>
          </a:xfrm>
          <a:custGeom>
            <a:avLst/>
            <a:gdLst/>
            <a:ahLst/>
            <a:cxnLst/>
            <a:rect r="r" b="b" t="t" l="l"/>
            <a:pathLst>
              <a:path h="3796600" w="3127018">
                <a:moveTo>
                  <a:pt x="0" y="0"/>
                </a:moveTo>
                <a:lnTo>
                  <a:pt x="3127017" y="0"/>
                </a:lnTo>
                <a:lnTo>
                  <a:pt x="3127017" y="3796600"/>
                </a:lnTo>
                <a:lnTo>
                  <a:pt x="0" y="3796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2693" y="6742898"/>
            <a:ext cx="765781" cy="1447352"/>
          </a:xfrm>
          <a:custGeom>
            <a:avLst/>
            <a:gdLst/>
            <a:ahLst/>
            <a:cxnLst/>
            <a:rect r="r" b="b" t="t" l="l"/>
            <a:pathLst>
              <a:path h="1447352" w="765781">
                <a:moveTo>
                  <a:pt x="0" y="0"/>
                </a:moveTo>
                <a:lnTo>
                  <a:pt x="765781" y="0"/>
                </a:lnTo>
                <a:lnTo>
                  <a:pt x="765781" y="1447353"/>
                </a:lnTo>
                <a:lnTo>
                  <a:pt x="0" y="14473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39176" y="936032"/>
            <a:ext cx="7254219" cy="7254219"/>
          </a:xfrm>
          <a:custGeom>
            <a:avLst/>
            <a:gdLst/>
            <a:ahLst/>
            <a:cxnLst/>
            <a:rect r="r" b="b" t="t" l="l"/>
            <a:pathLst>
              <a:path h="7254219" w="7254219">
                <a:moveTo>
                  <a:pt x="0" y="0"/>
                </a:moveTo>
                <a:lnTo>
                  <a:pt x="7254218" y="0"/>
                </a:lnTo>
                <a:lnTo>
                  <a:pt x="7254218" y="7254219"/>
                </a:lnTo>
                <a:lnTo>
                  <a:pt x="0" y="72542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87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79238" y="8972321"/>
            <a:ext cx="677409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</a:t>
            </a:r>
            <a:r>
              <a:rPr lang="en-US" sz="30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ime per DL prediction: 0.4063 ms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Test R²: 0.95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2693" y="622590"/>
            <a:ext cx="6111564" cy="194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771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MODEL PREDICTION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22992" y="-1026771"/>
            <a:ext cx="3472616" cy="4216201"/>
          </a:xfrm>
          <a:custGeom>
            <a:avLst/>
            <a:gdLst/>
            <a:ahLst/>
            <a:cxnLst/>
            <a:rect r="r" b="b" t="t" l="l"/>
            <a:pathLst>
              <a:path h="4216201" w="3472616">
                <a:moveTo>
                  <a:pt x="0" y="0"/>
                </a:moveTo>
                <a:lnTo>
                  <a:pt x="3472616" y="0"/>
                </a:lnTo>
                <a:lnTo>
                  <a:pt x="3472616" y="4216201"/>
                </a:lnTo>
                <a:lnTo>
                  <a:pt x="0" y="4216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3762" y="1790700"/>
            <a:ext cx="11446993" cy="865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u="sng">
                <a:solidFill>
                  <a:srgbClr val="60AEA9"/>
                </a:solidFill>
                <a:latin typeface="Alata"/>
                <a:ea typeface="Alata"/>
                <a:cs typeface="Alata"/>
                <a:sym typeface="Alata"/>
              </a:rPr>
              <a:t>Model </a:t>
            </a:r>
          </a:p>
          <a:p>
            <a:pPr algn="just">
              <a:lnSpc>
                <a:spcPts val="4900"/>
              </a:lnSpc>
            </a:pP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60AEA9"/>
                </a:solidFill>
                <a:latin typeface="Alata"/>
                <a:ea typeface="Alata"/>
                <a:cs typeface="Alata"/>
                <a:sym typeface="Alata"/>
              </a:rPr>
              <a:t>Layers: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3 hidden layers with 256 units 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(ReLU activation + BatchNorm + Dropout)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1 additional hidden layer with 128 units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Output layer 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60AEA9"/>
                </a:solidFill>
                <a:latin typeface="Alata"/>
                <a:ea typeface="Alata"/>
                <a:cs typeface="Alata"/>
                <a:sym typeface="Alata"/>
              </a:rPr>
              <a:t>Regularization: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BatchNormalization to stabilize training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Dropout (0.1) to prevent overfitting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60AEA9"/>
                </a:solidFill>
                <a:latin typeface="Alata"/>
                <a:ea typeface="Alata"/>
                <a:cs typeface="Alata"/>
                <a:sym typeface="Alata"/>
              </a:rPr>
              <a:t>Initialization: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 Glorot Normal for faster convergence</a:t>
            </a:r>
          </a:p>
          <a:p>
            <a:pPr algn="just">
              <a:lnSpc>
                <a:spcPts val="4900"/>
              </a:lnSpc>
            </a:pP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424661" y="606304"/>
            <a:ext cx="4907673" cy="9074392"/>
          </a:xfrm>
          <a:custGeom>
            <a:avLst/>
            <a:gdLst/>
            <a:ahLst/>
            <a:cxnLst/>
            <a:rect r="r" b="b" t="t" l="l"/>
            <a:pathLst>
              <a:path h="9074392" w="4907673">
                <a:moveTo>
                  <a:pt x="0" y="0"/>
                </a:moveTo>
                <a:lnTo>
                  <a:pt x="4907673" y="0"/>
                </a:lnTo>
                <a:lnTo>
                  <a:pt x="4907673" y="9074392"/>
                </a:lnTo>
                <a:lnTo>
                  <a:pt x="0" y="9074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 l="0" t="-192" r="0" b="-1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763" y="659017"/>
            <a:ext cx="8582026" cy="100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771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2. PINN Architecture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4464" y="2362176"/>
            <a:ext cx="8481649" cy="6149924"/>
          </a:xfrm>
          <a:custGeom>
            <a:avLst/>
            <a:gdLst/>
            <a:ahLst/>
            <a:cxnLst/>
            <a:rect r="r" b="b" t="t" l="l"/>
            <a:pathLst>
              <a:path h="6149924" w="8481649">
                <a:moveTo>
                  <a:pt x="0" y="0"/>
                </a:moveTo>
                <a:lnTo>
                  <a:pt x="8481650" y="0"/>
                </a:lnTo>
                <a:lnTo>
                  <a:pt x="8481650" y="6149925"/>
                </a:lnTo>
                <a:lnTo>
                  <a:pt x="0" y="6149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43108" y="2362176"/>
            <a:ext cx="8930427" cy="6149924"/>
          </a:xfrm>
          <a:custGeom>
            <a:avLst/>
            <a:gdLst/>
            <a:ahLst/>
            <a:cxnLst/>
            <a:rect r="r" b="b" t="t" l="l"/>
            <a:pathLst>
              <a:path h="6149924" w="8930427">
                <a:moveTo>
                  <a:pt x="0" y="0"/>
                </a:moveTo>
                <a:lnTo>
                  <a:pt x="8930428" y="0"/>
                </a:lnTo>
                <a:lnTo>
                  <a:pt x="8930428" y="6149925"/>
                </a:lnTo>
                <a:lnTo>
                  <a:pt x="0" y="6149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5000"/>
            </a:blip>
            <a:stretch>
              <a:fillRect l="0" t="-1954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1040" y="1032599"/>
            <a:ext cx="7825074" cy="100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771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Loss Function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20808" y="7943274"/>
            <a:ext cx="3038926" cy="2630052"/>
          </a:xfrm>
          <a:custGeom>
            <a:avLst/>
            <a:gdLst/>
            <a:ahLst/>
            <a:cxnLst/>
            <a:rect r="r" b="b" t="t" l="l"/>
            <a:pathLst>
              <a:path h="2630052" w="3038926">
                <a:moveTo>
                  <a:pt x="0" y="0"/>
                </a:moveTo>
                <a:lnTo>
                  <a:pt x="3038926" y="0"/>
                </a:lnTo>
                <a:lnTo>
                  <a:pt x="3038926" y="2630052"/>
                </a:lnTo>
                <a:lnTo>
                  <a:pt x="0" y="2630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48" y="18731"/>
            <a:ext cx="1773105" cy="4114800"/>
          </a:xfrm>
          <a:custGeom>
            <a:avLst/>
            <a:gdLst/>
            <a:ahLst/>
            <a:cxnLst/>
            <a:rect r="r" b="b" t="t" l="l"/>
            <a:pathLst>
              <a:path h="4114800" w="1773105">
                <a:moveTo>
                  <a:pt x="0" y="0"/>
                </a:moveTo>
                <a:lnTo>
                  <a:pt x="1773104" y="0"/>
                </a:lnTo>
                <a:lnTo>
                  <a:pt x="1773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7592" y="2048994"/>
            <a:ext cx="6520584" cy="6520584"/>
          </a:xfrm>
          <a:custGeom>
            <a:avLst/>
            <a:gdLst/>
            <a:ahLst/>
            <a:cxnLst/>
            <a:rect r="r" b="b" t="t" l="l"/>
            <a:pathLst>
              <a:path h="6520584" w="6520584">
                <a:moveTo>
                  <a:pt x="0" y="0"/>
                </a:moveTo>
                <a:lnTo>
                  <a:pt x="6520583" y="0"/>
                </a:lnTo>
                <a:lnTo>
                  <a:pt x="6520583" y="6520584"/>
                </a:lnTo>
                <a:lnTo>
                  <a:pt x="0" y="6520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7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8460" y="3254375"/>
            <a:ext cx="5917941" cy="370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Test Results:</a:t>
            </a:r>
          </a:p>
          <a:p>
            <a:pPr algn="just">
              <a:lnSpc>
                <a:spcPts val="4900"/>
              </a:lnSpc>
            </a:pP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Test MSE: 0.000171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Test MAE: 0.008170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Test R²: 0.9314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308460" y="738693"/>
            <a:ext cx="9276364" cy="133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7"/>
              </a:lnSpc>
              <a:spcBef>
                <a:spcPct val="0"/>
              </a:spcBef>
            </a:pPr>
            <a:r>
              <a:rPr lang="en-US" sz="7719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 MODEL PREDICTION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769703" y="8335944"/>
            <a:ext cx="3518297" cy="1951056"/>
          </a:xfrm>
          <a:custGeom>
            <a:avLst/>
            <a:gdLst/>
            <a:ahLst/>
            <a:cxnLst/>
            <a:rect r="r" b="b" t="t" l="l"/>
            <a:pathLst>
              <a:path h="1951056" w="3518297">
                <a:moveTo>
                  <a:pt x="0" y="0"/>
                </a:moveTo>
                <a:lnTo>
                  <a:pt x="3518297" y="0"/>
                </a:lnTo>
                <a:lnTo>
                  <a:pt x="3518297" y="1951056"/>
                </a:lnTo>
                <a:lnTo>
                  <a:pt x="0" y="1951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26063" y="4393466"/>
            <a:ext cx="8433237" cy="215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7"/>
              </a:lnSpc>
            </a:pPr>
            <a:r>
              <a:rPr lang="en-US" sz="8543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results &amp; comparison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38390" y="440976"/>
            <a:ext cx="2970137" cy="4114800"/>
          </a:xfrm>
          <a:custGeom>
            <a:avLst/>
            <a:gdLst/>
            <a:ahLst/>
            <a:cxnLst/>
            <a:rect r="r" b="b" t="t" l="l"/>
            <a:pathLst>
              <a:path h="4114800" w="2970137">
                <a:moveTo>
                  <a:pt x="0" y="0"/>
                </a:moveTo>
                <a:lnTo>
                  <a:pt x="2970137" y="0"/>
                </a:lnTo>
                <a:lnTo>
                  <a:pt x="2970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8416" y="5889818"/>
            <a:ext cx="13366363" cy="3971070"/>
            <a:chOff x="0" y="0"/>
            <a:chExt cx="17821818" cy="5294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97176" cy="1542878"/>
            </a:xfrm>
            <a:custGeom>
              <a:avLst/>
              <a:gdLst/>
              <a:ahLst/>
              <a:cxnLst/>
              <a:rect r="r" b="b" t="t" l="l"/>
              <a:pathLst>
                <a:path h="1542878" w="4997176">
                  <a:moveTo>
                    <a:pt x="0" y="0"/>
                  </a:moveTo>
                  <a:lnTo>
                    <a:pt x="4997176" y="0"/>
                  </a:lnTo>
                  <a:lnTo>
                    <a:pt x="4997176" y="1542878"/>
                  </a:lnTo>
                  <a:lnTo>
                    <a:pt x="0" y="154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997176" y="4721892"/>
              <a:ext cx="12824642" cy="57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2593">
                  <a:solidFill>
                    <a:srgbClr val="DB4767"/>
                  </a:solidFill>
                  <a:latin typeface="Alata"/>
                  <a:ea typeface="Alata"/>
                  <a:cs typeface="Alata"/>
                  <a:sym typeface="Alata"/>
                </a:rPr>
                <a:t>  r0= 0.5,  D= 2.0e-9,  sc=0,  p= 0,  days: 30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1747" y="6545058"/>
            <a:ext cx="15424506" cy="2583605"/>
          </a:xfrm>
          <a:custGeom>
            <a:avLst/>
            <a:gdLst/>
            <a:ahLst/>
            <a:cxnLst/>
            <a:rect r="r" b="b" t="t" l="l"/>
            <a:pathLst>
              <a:path h="2583605" w="15424506">
                <a:moveTo>
                  <a:pt x="0" y="0"/>
                </a:moveTo>
                <a:lnTo>
                  <a:pt x="15424506" y="0"/>
                </a:lnTo>
                <a:lnTo>
                  <a:pt x="15424506" y="2583605"/>
                </a:lnTo>
                <a:lnTo>
                  <a:pt x="0" y="2583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54866" y="669380"/>
            <a:ext cx="6959828" cy="5632954"/>
          </a:xfrm>
          <a:custGeom>
            <a:avLst/>
            <a:gdLst/>
            <a:ahLst/>
            <a:cxnLst/>
            <a:rect r="r" b="b" t="t" l="l"/>
            <a:pathLst>
              <a:path h="5632954" w="6959828">
                <a:moveTo>
                  <a:pt x="0" y="0"/>
                </a:moveTo>
                <a:lnTo>
                  <a:pt x="6959828" y="0"/>
                </a:lnTo>
                <a:lnTo>
                  <a:pt x="6959828" y="5632955"/>
                </a:lnTo>
                <a:lnTo>
                  <a:pt x="0" y="5632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47725"/>
            <a:ext cx="5769807" cy="151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Linear case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5628" y="2300644"/>
            <a:ext cx="6839603" cy="63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Reference : Analytical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7304" y="3583600"/>
            <a:ext cx="9412955" cy="159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MOL, FEM, and explicit FDM were most accurate.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Implicit FDM had the highest error.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Crank-Nicolson was accurate but slowest.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8416" y="5830683"/>
            <a:ext cx="13377972" cy="4035428"/>
            <a:chOff x="0" y="0"/>
            <a:chExt cx="17837296" cy="5380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83646" cy="1723951"/>
            </a:xfrm>
            <a:custGeom>
              <a:avLst/>
              <a:gdLst/>
              <a:ahLst/>
              <a:cxnLst/>
              <a:rect r="r" b="b" t="t" l="l"/>
              <a:pathLst>
                <a:path h="1723951" w="5583646">
                  <a:moveTo>
                    <a:pt x="0" y="0"/>
                  </a:moveTo>
                  <a:lnTo>
                    <a:pt x="5583646" y="0"/>
                  </a:lnTo>
                  <a:lnTo>
                    <a:pt x="5583646" y="1723951"/>
                  </a:lnTo>
                  <a:lnTo>
                    <a:pt x="0" y="1723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001516" y="4807247"/>
              <a:ext cx="12835780" cy="5733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3"/>
                </a:lnSpc>
                <a:spcBef>
                  <a:spcPct val="0"/>
                </a:spcBef>
              </a:pPr>
              <a:r>
                <a:rPr lang="en-US" sz="2595">
                  <a:solidFill>
                    <a:srgbClr val="DB4767"/>
                  </a:solidFill>
                  <a:latin typeface="Alata"/>
                  <a:ea typeface="Alata"/>
                  <a:cs typeface="Alata"/>
                  <a:sym typeface="Alata"/>
                </a:rPr>
                <a:t>  r0= 0.5,  D= 2.0e-9,  sc=8e-6,  p= 1,  days: 30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86915" y="6605622"/>
            <a:ext cx="14514171" cy="2485552"/>
          </a:xfrm>
          <a:custGeom>
            <a:avLst/>
            <a:gdLst/>
            <a:ahLst/>
            <a:cxnLst/>
            <a:rect r="r" b="b" t="t" l="l"/>
            <a:pathLst>
              <a:path h="2485552" w="14514171">
                <a:moveTo>
                  <a:pt x="0" y="0"/>
                </a:moveTo>
                <a:lnTo>
                  <a:pt x="14514170" y="0"/>
                </a:lnTo>
                <a:lnTo>
                  <a:pt x="14514170" y="2485551"/>
                </a:lnTo>
                <a:lnTo>
                  <a:pt x="0" y="2485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66474" y="539274"/>
            <a:ext cx="6959828" cy="5632954"/>
          </a:xfrm>
          <a:custGeom>
            <a:avLst/>
            <a:gdLst/>
            <a:ahLst/>
            <a:cxnLst/>
            <a:rect r="r" b="b" t="t" l="l"/>
            <a:pathLst>
              <a:path h="5632954" w="6959828">
                <a:moveTo>
                  <a:pt x="0" y="0"/>
                </a:moveTo>
                <a:lnTo>
                  <a:pt x="6959828" y="0"/>
                </a:lnTo>
                <a:lnTo>
                  <a:pt x="6959828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47725"/>
            <a:ext cx="6867199" cy="151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Nonlinear case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5628" y="2300644"/>
            <a:ext cx="6839603" cy="63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Reference : MOL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7304" y="3289076"/>
            <a:ext cx="9412955" cy="212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Crank-Nicolson achieved the best accuracy, but the slowest one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Implicit FDM had the highest error.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Explicit FDM was fastest.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42467" y="4568505"/>
            <a:ext cx="9603065" cy="4689795"/>
            <a:chOff x="0" y="0"/>
            <a:chExt cx="12804087" cy="6253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04087" cy="2700498"/>
            </a:xfrm>
            <a:custGeom>
              <a:avLst/>
              <a:gdLst/>
              <a:ahLst/>
              <a:cxnLst/>
              <a:rect r="r" b="b" t="t" l="l"/>
              <a:pathLst>
                <a:path h="2700498" w="12804087">
                  <a:moveTo>
                    <a:pt x="0" y="0"/>
                  </a:moveTo>
                  <a:lnTo>
                    <a:pt x="12804087" y="0"/>
                  </a:lnTo>
                  <a:lnTo>
                    <a:pt x="12804087" y="2700498"/>
                  </a:lnTo>
                  <a:lnTo>
                    <a:pt x="0" y="2700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3552561"/>
              <a:ext cx="12804087" cy="2700498"/>
            </a:xfrm>
            <a:custGeom>
              <a:avLst/>
              <a:gdLst/>
              <a:ahLst/>
              <a:cxnLst/>
              <a:rect r="r" b="b" t="t" l="l"/>
              <a:pathLst>
                <a:path h="2700498" w="12804087">
                  <a:moveTo>
                    <a:pt x="0" y="0"/>
                  </a:moveTo>
                  <a:lnTo>
                    <a:pt x="12804087" y="0"/>
                  </a:lnTo>
                  <a:lnTo>
                    <a:pt x="12804087" y="2700499"/>
                  </a:lnTo>
                  <a:lnTo>
                    <a:pt x="0" y="2700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379956" y="4060377"/>
              <a:ext cx="10321426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Alata"/>
                  <a:ea typeface="Alata"/>
                  <a:cs typeface="Alata"/>
                  <a:sym typeface="Alata"/>
                </a:rPr>
                <a:t>FEM provided a good balance between time and accuracy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078378" y="507816"/>
              <a:ext cx="10924581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Alata"/>
                  <a:ea typeface="Alata"/>
                  <a:cs typeface="Alata"/>
                  <a:sym typeface="Alata"/>
                </a:rPr>
                <a:t>Crank-Nicolson best for precision; explicit FDM for speed.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749500"/>
            <a:ext cx="2042437" cy="2057400"/>
          </a:xfrm>
          <a:custGeom>
            <a:avLst/>
            <a:gdLst/>
            <a:ahLst/>
            <a:cxnLst/>
            <a:rect r="r" b="b" t="t" l="l"/>
            <a:pathLst>
              <a:path h="2057400" w="2042437">
                <a:moveTo>
                  <a:pt x="0" y="0"/>
                </a:moveTo>
                <a:lnTo>
                  <a:pt x="2042437" y="0"/>
                </a:lnTo>
                <a:lnTo>
                  <a:pt x="204243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64682" y="847725"/>
            <a:ext cx="9358636" cy="308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Summary of Numerical Results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945533" y="605177"/>
            <a:ext cx="3874850" cy="2346045"/>
          </a:xfrm>
          <a:custGeom>
            <a:avLst/>
            <a:gdLst/>
            <a:ahLst/>
            <a:cxnLst/>
            <a:rect r="r" b="b" t="t" l="l"/>
            <a:pathLst>
              <a:path h="2346045" w="3874850">
                <a:moveTo>
                  <a:pt x="0" y="0"/>
                </a:moveTo>
                <a:lnTo>
                  <a:pt x="3874849" y="0"/>
                </a:lnTo>
                <a:lnTo>
                  <a:pt x="3874849" y="2346045"/>
                </a:lnTo>
                <a:lnTo>
                  <a:pt x="0" y="23460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30414" y="867381"/>
            <a:ext cx="7611491" cy="8552238"/>
          </a:xfrm>
          <a:custGeom>
            <a:avLst/>
            <a:gdLst/>
            <a:ahLst/>
            <a:cxnLst/>
            <a:rect r="r" b="b" t="t" l="l"/>
            <a:pathLst>
              <a:path h="8552238" w="7611491">
                <a:moveTo>
                  <a:pt x="0" y="0"/>
                </a:moveTo>
                <a:lnTo>
                  <a:pt x="7611492" y="0"/>
                </a:lnTo>
                <a:lnTo>
                  <a:pt x="7611492" y="8552238"/>
                </a:lnTo>
                <a:lnTo>
                  <a:pt x="0" y="855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37840" y="4118776"/>
            <a:ext cx="4951565" cy="223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2"/>
              </a:lnSpc>
            </a:pPr>
            <a:r>
              <a:rPr lang="en-US" sz="8858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Literature </a:t>
            </a:r>
          </a:p>
          <a:p>
            <a:pPr algn="l">
              <a:lnSpc>
                <a:spcPts val="8592"/>
              </a:lnSpc>
            </a:pPr>
            <a:r>
              <a:rPr lang="en-US" sz="8858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review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43049" y="541640"/>
            <a:ext cx="4480107" cy="1938665"/>
          </a:xfrm>
          <a:custGeom>
            <a:avLst/>
            <a:gdLst/>
            <a:ahLst/>
            <a:cxnLst/>
            <a:rect r="r" b="b" t="t" l="l"/>
            <a:pathLst>
              <a:path h="1938665" w="4480107">
                <a:moveTo>
                  <a:pt x="0" y="0"/>
                </a:moveTo>
                <a:lnTo>
                  <a:pt x="4480107" y="0"/>
                </a:lnTo>
                <a:lnTo>
                  <a:pt x="4480107" y="1938664"/>
                </a:lnTo>
                <a:lnTo>
                  <a:pt x="0" y="1938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4246" y="2446884"/>
            <a:ext cx="12765200" cy="2324504"/>
          </a:xfrm>
          <a:custGeom>
            <a:avLst/>
            <a:gdLst/>
            <a:ahLst/>
            <a:cxnLst/>
            <a:rect r="r" b="b" t="t" l="l"/>
            <a:pathLst>
              <a:path h="2324504" w="12765200">
                <a:moveTo>
                  <a:pt x="0" y="0"/>
                </a:moveTo>
                <a:lnTo>
                  <a:pt x="12765201" y="0"/>
                </a:lnTo>
                <a:lnTo>
                  <a:pt x="12765201" y="2324505"/>
                </a:lnTo>
                <a:lnTo>
                  <a:pt x="0" y="232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8802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6563" y="1761257"/>
            <a:ext cx="14000567" cy="3695759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-7792056">
            <a:off x="12901993" y="4516073"/>
            <a:ext cx="500704" cy="1496668"/>
          </a:xfrm>
          <a:custGeom>
            <a:avLst/>
            <a:gdLst/>
            <a:ahLst/>
            <a:cxnLst/>
            <a:rect r="r" b="b" t="t" l="l"/>
            <a:pathLst>
              <a:path h="1496668" w="500704">
                <a:moveTo>
                  <a:pt x="0" y="0"/>
                </a:moveTo>
                <a:lnTo>
                  <a:pt x="500704" y="0"/>
                </a:lnTo>
                <a:lnTo>
                  <a:pt x="500704" y="1496668"/>
                </a:lnTo>
                <a:lnTo>
                  <a:pt x="0" y="1496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952466">
            <a:off x="7745025" y="4536205"/>
            <a:ext cx="487233" cy="1456404"/>
          </a:xfrm>
          <a:custGeom>
            <a:avLst/>
            <a:gdLst/>
            <a:ahLst/>
            <a:cxnLst/>
            <a:rect r="r" b="b" t="t" l="l"/>
            <a:pathLst>
              <a:path h="1456404" w="487233">
                <a:moveTo>
                  <a:pt x="0" y="0"/>
                </a:moveTo>
                <a:lnTo>
                  <a:pt x="487233" y="0"/>
                </a:lnTo>
                <a:lnTo>
                  <a:pt x="487233" y="1456404"/>
                </a:lnTo>
                <a:lnTo>
                  <a:pt x="0" y="1456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29421" y="3216563"/>
            <a:ext cx="1436094" cy="1554826"/>
          </a:xfrm>
          <a:custGeom>
            <a:avLst/>
            <a:gdLst/>
            <a:ahLst/>
            <a:cxnLst/>
            <a:rect r="r" b="b" t="t" l="l"/>
            <a:pathLst>
              <a:path h="1554826" w="1436094">
                <a:moveTo>
                  <a:pt x="0" y="0"/>
                </a:moveTo>
                <a:lnTo>
                  <a:pt x="1436093" y="0"/>
                </a:lnTo>
                <a:lnTo>
                  <a:pt x="1436093" y="1554826"/>
                </a:lnTo>
                <a:lnTo>
                  <a:pt x="0" y="1554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99447" y="8741048"/>
            <a:ext cx="2064783" cy="1250132"/>
          </a:xfrm>
          <a:custGeom>
            <a:avLst/>
            <a:gdLst/>
            <a:ahLst/>
            <a:cxnLst/>
            <a:rect r="r" b="b" t="t" l="l"/>
            <a:pathLst>
              <a:path h="1250132" w="2064783">
                <a:moveTo>
                  <a:pt x="0" y="0"/>
                </a:moveTo>
                <a:lnTo>
                  <a:pt x="2064783" y="0"/>
                </a:lnTo>
                <a:lnTo>
                  <a:pt x="2064783" y="1250132"/>
                </a:lnTo>
                <a:lnTo>
                  <a:pt x="0" y="1250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3049" y="280135"/>
            <a:ext cx="3642477" cy="1576199"/>
          </a:xfrm>
          <a:custGeom>
            <a:avLst/>
            <a:gdLst/>
            <a:ahLst/>
            <a:cxnLst/>
            <a:rect r="r" b="b" t="t" l="l"/>
            <a:pathLst>
              <a:path h="1576199" w="3642477">
                <a:moveTo>
                  <a:pt x="0" y="0"/>
                </a:moveTo>
                <a:lnTo>
                  <a:pt x="3642478" y="0"/>
                </a:lnTo>
                <a:lnTo>
                  <a:pt x="3642478" y="1576199"/>
                </a:lnTo>
                <a:lnTo>
                  <a:pt x="0" y="15761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41277">
            <a:off x="1058185" y="3292252"/>
            <a:ext cx="1504234" cy="1403448"/>
          </a:xfrm>
          <a:custGeom>
            <a:avLst/>
            <a:gdLst/>
            <a:ahLst/>
            <a:cxnLst/>
            <a:rect r="r" b="b" t="t" l="l"/>
            <a:pathLst>
              <a:path h="1403448" w="1504234">
                <a:moveTo>
                  <a:pt x="0" y="0"/>
                </a:moveTo>
                <a:lnTo>
                  <a:pt x="1504234" y="0"/>
                </a:lnTo>
                <a:lnTo>
                  <a:pt x="1504234" y="1403448"/>
                </a:lnTo>
                <a:lnTo>
                  <a:pt x="0" y="14034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30751" y="474068"/>
            <a:ext cx="8426497" cy="133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7722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Mathematical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26294" y="5323839"/>
            <a:ext cx="4208915" cy="61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4"/>
              </a:lnSpc>
              <a:spcBef>
                <a:spcPct val="0"/>
              </a:spcBef>
            </a:pPr>
            <a:r>
              <a:rPr lang="en-US" b="true" sz="3460">
                <a:solidFill>
                  <a:srgbClr val="FD5148"/>
                </a:solidFill>
                <a:latin typeface="DG Jory Bold"/>
                <a:ea typeface="DG Jory Bold"/>
                <a:cs typeface="DG Jory Bold"/>
                <a:sym typeface="DG Jory Bold"/>
              </a:rPr>
              <a:t>Nonlinear diffusion term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89920" y="5328558"/>
            <a:ext cx="3666530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  <a:spcBef>
                <a:spcPct val="0"/>
              </a:spcBef>
            </a:pPr>
            <a:r>
              <a:rPr lang="en-US" b="true" sz="3450">
                <a:solidFill>
                  <a:srgbClr val="FD5148"/>
                </a:solidFill>
                <a:latin typeface="DG Jory Bold"/>
                <a:ea typeface="DG Jory Bold"/>
                <a:cs typeface="DG Jory Bold"/>
                <a:sym typeface="DG Jory Bold"/>
              </a:rPr>
              <a:t>Logistic growth term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2049" y="6675631"/>
            <a:ext cx="6555345" cy="285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1"/>
              </a:lnSpc>
              <a:spcBef>
                <a:spcPct val="0"/>
              </a:spcBef>
            </a:pPr>
            <a:r>
              <a:rPr lang="en-US" sz="323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• u(r, t) is the epithelial cell density</a:t>
            </a:r>
          </a:p>
          <a:p>
            <a:pPr algn="l">
              <a:lnSpc>
                <a:spcPts val="4531"/>
              </a:lnSpc>
              <a:spcBef>
                <a:spcPct val="0"/>
              </a:spcBef>
            </a:pPr>
            <a:r>
              <a:rPr lang="en-US" sz="323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• r is the position across the wound</a:t>
            </a:r>
          </a:p>
          <a:p>
            <a:pPr algn="l">
              <a:lnSpc>
                <a:spcPts val="4531"/>
              </a:lnSpc>
              <a:spcBef>
                <a:spcPct val="0"/>
              </a:spcBef>
            </a:pPr>
            <a:r>
              <a:rPr lang="en-US" sz="323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 • t is time</a:t>
            </a:r>
          </a:p>
          <a:p>
            <a:pPr algn="l">
              <a:lnSpc>
                <a:spcPts val="4531"/>
              </a:lnSpc>
              <a:spcBef>
                <a:spcPct val="0"/>
              </a:spcBef>
            </a:pPr>
            <a:r>
              <a:rPr lang="en-US" sz="323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 • D is the cell diffusivity</a:t>
            </a:r>
          </a:p>
          <a:p>
            <a:pPr algn="l">
              <a:lnSpc>
                <a:spcPts val="453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069560" y="6666106"/>
            <a:ext cx="8695877" cy="175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9"/>
              </a:lnSpc>
              <a:spcBef>
                <a:spcPct val="0"/>
              </a:spcBef>
            </a:pPr>
            <a:r>
              <a:rPr lang="en-US" sz="335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 • u0 is the normal (unwounded) cell density,</a:t>
            </a:r>
          </a:p>
          <a:p>
            <a:pPr algn="l">
              <a:lnSpc>
                <a:spcPts val="4699"/>
              </a:lnSpc>
              <a:spcBef>
                <a:spcPct val="0"/>
              </a:spcBef>
            </a:pPr>
            <a:r>
              <a:rPr lang="en-US" sz="335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• p controls the nonlinearity of diffusion</a:t>
            </a:r>
          </a:p>
          <a:p>
            <a:pPr algn="l">
              <a:lnSpc>
                <a:spcPts val="4699"/>
              </a:lnSpc>
              <a:spcBef>
                <a:spcPct val="0"/>
              </a:spcBef>
            </a:pPr>
            <a:r>
              <a:rPr lang="en-US" sz="335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 • sc is the cell proliferation rate.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19200"/>
            <a:ext cx="8189390" cy="22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2"/>
              </a:lnSpc>
            </a:pPr>
            <a:r>
              <a:rPr lang="en-US" sz="8858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Early models (Linear diffusion)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32829" y="1028700"/>
            <a:ext cx="3374167" cy="1460094"/>
          </a:xfrm>
          <a:custGeom>
            <a:avLst/>
            <a:gdLst/>
            <a:ahLst/>
            <a:cxnLst/>
            <a:rect r="r" b="b" t="t" l="l"/>
            <a:pathLst>
              <a:path h="1460094" w="3374167">
                <a:moveTo>
                  <a:pt x="0" y="0"/>
                </a:moveTo>
                <a:lnTo>
                  <a:pt x="3374167" y="0"/>
                </a:lnTo>
                <a:lnTo>
                  <a:pt x="3374167" y="1460094"/>
                </a:lnTo>
                <a:lnTo>
                  <a:pt x="0" y="146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02660" y="5095268"/>
            <a:ext cx="4118245" cy="200070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28334" y="3392550"/>
            <a:ext cx="5964063" cy="63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Sherratt and Murray (1991)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8334" y="5076825"/>
            <a:ext cx="9110894" cy="197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Cell movement is constant everywhere</a:t>
            </a:r>
          </a:p>
          <a:p>
            <a:pPr algn="l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No effect of crowding</a:t>
            </a:r>
          </a:p>
          <a:p>
            <a:pPr algn="l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Simpler, but less realistic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16870" y="3637578"/>
            <a:ext cx="9054259" cy="287137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4542052" y="1028700"/>
            <a:ext cx="2212745" cy="2626851"/>
          </a:xfrm>
          <a:custGeom>
            <a:avLst/>
            <a:gdLst/>
            <a:ahLst/>
            <a:cxnLst/>
            <a:rect r="r" b="b" t="t" l="l"/>
            <a:pathLst>
              <a:path h="2626851" w="2212745">
                <a:moveTo>
                  <a:pt x="0" y="0"/>
                </a:moveTo>
                <a:lnTo>
                  <a:pt x="2212745" y="0"/>
                </a:lnTo>
                <a:lnTo>
                  <a:pt x="2212745" y="2626851"/>
                </a:lnTo>
                <a:lnTo>
                  <a:pt x="0" y="2626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19200"/>
            <a:ext cx="9396708" cy="22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2"/>
              </a:lnSpc>
            </a:pPr>
            <a:r>
              <a:rPr lang="en-US" sz="8858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Improved models (Nonlinear diffusion)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620631"/>
            <a:ext cx="11285865" cy="263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Cell movement slows down as density increases</a:t>
            </a:r>
          </a:p>
          <a:p>
            <a:pPr algn="l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Models cr</a:t>
            </a: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owding effect</a:t>
            </a:r>
          </a:p>
          <a:p>
            <a:pPr algn="l" marL="816049" indent="-408024" lvl="1">
              <a:lnSpc>
                <a:spcPts val="5291"/>
              </a:lnSpc>
              <a:buFont typeface="Arial"/>
              <a:buChar char="•"/>
            </a:pPr>
            <a:r>
              <a:rPr lang="en-US" sz="3779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More realistic model to what actually happens</a:t>
            </a:r>
          </a:p>
          <a:p>
            <a:pPr algn="ctr">
              <a:lnSpc>
                <a:spcPts val="5291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3071" y="3145576"/>
            <a:ext cx="4386215" cy="4675760"/>
          </a:xfrm>
          <a:custGeom>
            <a:avLst/>
            <a:gdLst/>
            <a:ahLst/>
            <a:cxnLst/>
            <a:rect r="r" b="b" t="t" l="l"/>
            <a:pathLst>
              <a:path h="4675760" w="4386215">
                <a:moveTo>
                  <a:pt x="0" y="0"/>
                </a:moveTo>
                <a:lnTo>
                  <a:pt x="4386215" y="0"/>
                </a:lnTo>
                <a:lnTo>
                  <a:pt x="4386215" y="4675760"/>
                </a:lnTo>
                <a:lnTo>
                  <a:pt x="0" y="4675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39298" y="5165559"/>
            <a:ext cx="6968811" cy="110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7"/>
              </a:lnSpc>
            </a:pPr>
            <a:r>
              <a:rPr lang="en-US" sz="8543">
                <a:solidFill>
                  <a:srgbClr val="000000"/>
                </a:solidFill>
                <a:latin typeface="DG Jory"/>
                <a:ea typeface="DG Jory"/>
                <a:cs typeface="DG Jory"/>
                <a:sym typeface="DG Jory"/>
              </a:rPr>
              <a:t>Future work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289163" y="427239"/>
            <a:ext cx="2970137" cy="4114800"/>
          </a:xfrm>
          <a:custGeom>
            <a:avLst/>
            <a:gdLst/>
            <a:ahLst/>
            <a:cxnLst/>
            <a:rect r="r" b="b" t="t" l="l"/>
            <a:pathLst>
              <a:path h="4114800" w="2970137">
                <a:moveTo>
                  <a:pt x="0" y="0"/>
                </a:moveTo>
                <a:lnTo>
                  <a:pt x="2970137" y="0"/>
                </a:lnTo>
                <a:lnTo>
                  <a:pt x="29701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01108" y="512746"/>
            <a:ext cx="1882487" cy="2006755"/>
          </a:xfrm>
          <a:custGeom>
            <a:avLst/>
            <a:gdLst/>
            <a:ahLst/>
            <a:cxnLst/>
            <a:rect r="r" b="b" t="t" l="l"/>
            <a:pathLst>
              <a:path h="2006755" w="1882487">
                <a:moveTo>
                  <a:pt x="0" y="0"/>
                </a:moveTo>
                <a:lnTo>
                  <a:pt x="1882487" y="0"/>
                </a:lnTo>
                <a:lnTo>
                  <a:pt x="1882487" y="2006755"/>
                </a:lnTo>
                <a:lnTo>
                  <a:pt x="0" y="2006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97289" y="1687636"/>
            <a:ext cx="7093422" cy="1663730"/>
            <a:chOff x="0" y="0"/>
            <a:chExt cx="9457896" cy="22183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57896" cy="2218307"/>
            </a:xfrm>
            <a:custGeom>
              <a:avLst/>
              <a:gdLst/>
              <a:ahLst/>
              <a:cxnLst/>
              <a:rect r="r" b="b" t="t" l="l"/>
              <a:pathLst>
                <a:path h="2218307" w="9457896">
                  <a:moveTo>
                    <a:pt x="0" y="0"/>
                  </a:moveTo>
                  <a:lnTo>
                    <a:pt x="9457896" y="0"/>
                  </a:lnTo>
                  <a:lnTo>
                    <a:pt x="9457896" y="2218307"/>
                  </a:lnTo>
                  <a:lnTo>
                    <a:pt x="0" y="2218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23292" y="266720"/>
              <a:ext cx="6011312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Alata"/>
                  <a:ea typeface="Alata"/>
                  <a:cs typeface="Alata"/>
                  <a:sym typeface="Alata"/>
                </a:rPr>
                <a:t>Connect t</a:t>
              </a:r>
              <a:r>
                <a:rPr lang="en-US" sz="3500">
                  <a:solidFill>
                    <a:srgbClr val="000000"/>
                  </a:solidFill>
                  <a:latin typeface="Alata"/>
                  <a:ea typeface="Alata"/>
                  <a:cs typeface="Alata"/>
                  <a:sym typeface="Alata"/>
                </a:rPr>
                <a:t>o real clinical data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107460" y="4425789"/>
            <a:ext cx="8073080" cy="1663730"/>
            <a:chOff x="0" y="0"/>
            <a:chExt cx="10764106" cy="22183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64106" cy="2218307"/>
            </a:xfrm>
            <a:custGeom>
              <a:avLst/>
              <a:gdLst/>
              <a:ahLst/>
              <a:cxnLst/>
              <a:rect r="r" b="b" t="t" l="l"/>
              <a:pathLst>
                <a:path h="2218307" w="10764106">
                  <a:moveTo>
                    <a:pt x="0" y="0"/>
                  </a:moveTo>
                  <a:lnTo>
                    <a:pt x="10764106" y="0"/>
                  </a:lnTo>
                  <a:lnTo>
                    <a:pt x="10764106" y="2218307"/>
                  </a:lnTo>
                  <a:lnTo>
                    <a:pt x="0" y="2218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6905" r="0" b="-6905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961292" y="266720"/>
              <a:ext cx="6841522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Alata"/>
                  <a:ea typeface="Alata"/>
                  <a:cs typeface="Alata"/>
                  <a:sym typeface="Alata"/>
                </a:rPr>
                <a:t>Extend to 2D and 3D wounds (m</a:t>
              </a:r>
              <a:r>
                <a:rPr lang="en-US" sz="3500">
                  <a:solidFill>
                    <a:srgbClr val="000000"/>
                  </a:solidFill>
                  <a:latin typeface="Alata"/>
                  <a:ea typeface="Alata"/>
                  <a:cs typeface="Alata"/>
                  <a:sym typeface="Alata"/>
                </a:rPr>
                <a:t>ore realistic)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468261" y="7165844"/>
            <a:ext cx="9351478" cy="1663730"/>
            <a:chOff x="0" y="0"/>
            <a:chExt cx="12468637" cy="22183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68637" cy="2218307"/>
            </a:xfrm>
            <a:custGeom>
              <a:avLst/>
              <a:gdLst/>
              <a:ahLst/>
              <a:cxnLst/>
              <a:rect r="r" b="b" t="t" l="l"/>
              <a:pathLst>
                <a:path h="2218307" w="12468637">
                  <a:moveTo>
                    <a:pt x="0" y="0"/>
                  </a:moveTo>
                  <a:lnTo>
                    <a:pt x="12468637" y="0"/>
                  </a:lnTo>
                  <a:lnTo>
                    <a:pt x="12468637" y="2218307"/>
                  </a:lnTo>
                  <a:lnTo>
                    <a:pt x="0" y="2218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15916" r="0" b="-15916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71869" y="266720"/>
              <a:ext cx="7924899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Alata"/>
                  <a:ea typeface="Alata"/>
                  <a:cs typeface="Alata"/>
                  <a:sym typeface="Alata"/>
                </a:rPr>
                <a:t>Build a decision-support t</a:t>
              </a:r>
              <a:r>
                <a:rPr lang="en-US" sz="3500">
                  <a:solidFill>
                    <a:srgbClr val="000000"/>
                  </a:solidFill>
                  <a:latin typeface="Alata"/>
                  <a:ea typeface="Alata"/>
                  <a:cs typeface="Alata"/>
                  <a:sym typeface="Alata"/>
                </a:rPr>
                <a:t>ool for wound care planning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1487" y="7165844"/>
            <a:ext cx="2743398" cy="2743398"/>
          </a:xfrm>
          <a:custGeom>
            <a:avLst/>
            <a:gdLst/>
            <a:ahLst/>
            <a:cxnLst/>
            <a:rect r="r" b="b" t="t" l="l"/>
            <a:pathLst>
              <a:path h="2743398" w="2743398">
                <a:moveTo>
                  <a:pt x="0" y="0"/>
                </a:moveTo>
                <a:lnTo>
                  <a:pt x="2743398" y="0"/>
                </a:lnTo>
                <a:lnTo>
                  <a:pt x="2743398" y="2743398"/>
                </a:lnTo>
                <a:lnTo>
                  <a:pt x="0" y="2743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10101" y="1521548"/>
            <a:ext cx="5022435" cy="7101130"/>
          </a:xfrm>
          <a:custGeom>
            <a:avLst/>
            <a:gdLst/>
            <a:ahLst/>
            <a:cxnLst/>
            <a:rect r="r" b="b" t="t" l="l"/>
            <a:pathLst>
              <a:path h="7101130" w="5022435">
                <a:moveTo>
                  <a:pt x="0" y="0"/>
                </a:moveTo>
                <a:lnTo>
                  <a:pt x="5022435" y="0"/>
                </a:lnTo>
                <a:lnTo>
                  <a:pt x="5022435" y="7101130"/>
                </a:lnTo>
                <a:lnTo>
                  <a:pt x="0" y="7101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67813" y="1147814"/>
            <a:ext cx="4637037" cy="1736781"/>
          </a:xfrm>
          <a:custGeom>
            <a:avLst/>
            <a:gdLst/>
            <a:ahLst/>
            <a:cxnLst/>
            <a:rect r="r" b="b" t="t" l="l"/>
            <a:pathLst>
              <a:path h="1736781" w="4637037">
                <a:moveTo>
                  <a:pt x="4637037" y="0"/>
                </a:moveTo>
                <a:lnTo>
                  <a:pt x="0" y="0"/>
                </a:lnTo>
                <a:lnTo>
                  <a:pt x="0" y="1736781"/>
                </a:lnTo>
                <a:lnTo>
                  <a:pt x="4637037" y="1736781"/>
                </a:lnTo>
                <a:lnTo>
                  <a:pt x="4637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8800" y="3915229"/>
            <a:ext cx="8770390" cy="2726794"/>
          </a:xfrm>
          <a:custGeom>
            <a:avLst/>
            <a:gdLst/>
            <a:ahLst/>
            <a:cxnLst/>
            <a:rect r="r" b="b" t="t" l="l"/>
            <a:pathLst>
              <a:path h="2726794" w="8770390">
                <a:moveTo>
                  <a:pt x="0" y="0"/>
                </a:moveTo>
                <a:lnTo>
                  <a:pt x="8770390" y="0"/>
                </a:lnTo>
                <a:lnTo>
                  <a:pt x="8770390" y="2726794"/>
                </a:lnTo>
                <a:lnTo>
                  <a:pt x="0" y="27267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02252" y="3856221"/>
            <a:ext cx="4308134" cy="1357357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623461" y="3836894"/>
            <a:ext cx="6975469" cy="1270212"/>
          </a:xfrm>
          <a:custGeom>
            <a:avLst/>
            <a:gdLst/>
            <a:ahLst/>
            <a:cxnLst/>
            <a:rect r="r" b="b" t="t" l="l"/>
            <a:pathLst>
              <a:path h="1270212" w="6975469">
                <a:moveTo>
                  <a:pt x="0" y="0"/>
                </a:moveTo>
                <a:lnTo>
                  <a:pt x="6975469" y="0"/>
                </a:lnTo>
                <a:lnTo>
                  <a:pt x="6975469" y="1270212"/>
                </a:lnTo>
                <a:lnTo>
                  <a:pt x="0" y="1270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8802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51937" y="3710913"/>
            <a:ext cx="5207204" cy="164797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5656265" y="6933519"/>
            <a:ext cx="6975469" cy="1270212"/>
          </a:xfrm>
          <a:custGeom>
            <a:avLst/>
            <a:gdLst/>
            <a:ahLst/>
            <a:cxnLst/>
            <a:rect r="r" b="b" t="t" l="l"/>
            <a:pathLst>
              <a:path h="1270212" w="6975469">
                <a:moveTo>
                  <a:pt x="0" y="0"/>
                </a:moveTo>
                <a:lnTo>
                  <a:pt x="6975470" y="0"/>
                </a:lnTo>
                <a:lnTo>
                  <a:pt x="6975470" y="1270212"/>
                </a:lnTo>
                <a:lnTo>
                  <a:pt x="0" y="1270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8802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23048" y="6670534"/>
            <a:ext cx="6309906" cy="1796183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5336778" y="8369489"/>
            <a:ext cx="7614444" cy="1386567"/>
          </a:xfrm>
          <a:custGeom>
            <a:avLst/>
            <a:gdLst/>
            <a:ahLst/>
            <a:cxnLst/>
            <a:rect r="r" b="b" t="t" l="l"/>
            <a:pathLst>
              <a:path h="1386567" w="7614444">
                <a:moveTo>
                  <a:pt x="0" y="0"/>
                </a:moveTo>
                <a:lnTo>
                  <a:pt x="7614444" y="0"/>
                </a:lnTo>
                <a:lnTo>
                  <a:pt x="7614444" y="1386567"/>
                </a:lnTo>
                <a:lnTo>
                  <a:pt x="0" y="1386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8802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54499" y="8156752"/>
            <a:ext cx="4191281" cy="1948578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299278" y="183402"/>
            <a:ext cx="3642477" cy="1576199"/>
          </a:xfrm>
          <a:custGeom>
            <a:avLst/>
            <a:gdLst/>
            <a:ahLst/>
            <a:cxnLst/>
            <a:rect r="r" b="b" t="t" l="l"/>
            <a:pathLst>
              <a:path h="1576199" w="3642477">
                <a:moveTo>
                  <a:pt x="0" y="0"/>
                </a:moveTo>
                <a:lnTo>
                  <a:pt x="3642478" y="0"/>
                </a:lnTo>
                <a:lnTo>
                  <a:pt x="3642478" y="1576199"/>
                </a:lnTo>
                <a:lnTo>
                  <a:pt x="0" y="15761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99447" y="8741048"/>
            <a:ext cx="2064783" cy="1250132"/>
          </a:xfrm>
          <a:custGeom>
            <a:avLst/>
            <a:gdLst/>
            <a:ahLst/>
            <a:cxnLst/>
            <a:rect r="r" b="b" t="t" l="l"/>
            <a:pathLst>
              <a:path h="1250132" w="2064783">
                <a:moveTo>
                  <a:pt x="0" y="0"/>
                </a:moveTo>
                <a:lnTo>
                  <a:pt x="2064783" y="0"/>
                </a:lnTo>
                <a:lnTo>
                  <a:pt x="2064783" y="1250132"/>
                </a:lnTo>
                <a:lnTo>
                  <a:pt x="0" y="1250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14719" y="422228"/>
            <a:ext cx="11156732" cy="133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7722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Initial &amp; Boundary conditions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0388" y="2424019"/>
            <a:ext cx="1557145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Initial Condition: 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epithelial cells are present in the wound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383461"/>
            <a:ext cx="1697138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</a:t>
            </a: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Conditions:</a:t>
            </a: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At the wound edge, the cell density is normal. At the center, there is no net cell flow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93134" y="788843"/>
            <a:ext cx="14010815" cy="8003678"/>
          </a:xfrm>
          <a:custGeom>
            <a:avLst/>
            <a:gdLst/>
            <a:ahLst/>
            <a:cxnLst/>
            <a:rect r="r" b="b" t="t" l="l"/>
            <a:pathLst>
              <a:path h="8003678" w="14010815">
                <a:moveTo>
                  <a:pt x="0" y="0"/>
                </a:moveTo>
                <a:lnTo>
                  <a:pt x="14010816" y="0"/>
                </a:lnTo>
                <a:lnTo>
                  <a:pt x="14010816" y="8003678"/>
                </a:lnTo>
                <a:lnTo>
                  <a:pt x="0" y="8003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4062" y="8947513"/>
            <a:ext cx="12028959" cy="40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Image for illustration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03950" y="362663"/>
            <a:ext cx="2278935" cy="2736713"/>
          </a:xfrm>
          <a:custGeom>
            <a:avLst/>
            <a:gdLst/>
            <a:ahLst/>
            <a:cxnLst/>
            <a:rect r="r" b="b" t="t" l="l"/>
            <a:pathLst>
              <a:path h="2736713" w="2278935">
                <a:moveTo>
                  <a:pt x="0" y="0"/>
                </a:moveTo>
                <a:lnTo>
                  <a:pt x="2278935" y="0"/>
                </a:lnTo>
                <a:lnTo>
                  <a:pt x="2278935" y="2736713"/>
                </a:lnTo>
                <a:lnTo>
                  <a:pt x="0" y="2736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670587"/>
            <a:ext cx="3038926" cy="2630052"/>
          </a:xfrm>
          <a:custGeom>
            <a:avLst/>
            <a:gdLst/>
            <a:ahLst/>
            <a:cxnLst/>
            <a:rect r="r" b="b" t="t" l="l"/>
            <a:pathLst>
              <a:path h="2630052" w="3038926">
                <a:moveTo>
                  <a:pt x="0" y="0"/>
                </a:moveTo>
                <a:lnTo>
                  <a:pt x="3038926" y="0"/>
                </a:lnTo>
                <a:lnTo>
                  <a:pt x="3038926" y="2630052"/>
                </a:lnTo>
                <a:lnTo>
                  <a:pt x="0" y="2630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4517" y="611616"/>
            <a:ext cx="2970137" cy="4114800"/>
          </a:xfrm>
          <a:custGeom>
            <a:avLst/>
            <a:gdLst/>
            <a:ahLst/>
            <a:cxnLst/>
            <a:rect r="r" b="b" t="t" l="l"/>
            <a:pathLst>
              <a:path h="4114800" w="2970137">
                <a:moveTo>
                  <a:pt x="0" y="0"/>
                </a:moveTo>
                <a:lnTo>
                  <a:pt x="2970138" y="0"/>
                </a:lnTo>
                <a:lnTo>
                  <a:pt x="2970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656948"/>
            <a:ext cx="3038926" cy="2630052"/>
          </a:xfrm>
          <a:custGeom>
            <a:avLst/>
            <a:gdLst/>
            <a:ahLst/>
            <a:cxnLst/>
            <a:rect r="r" b="b" t="t" l="l"/>
            <a:pathLst>
              <a:path h="2630052" w="3038926">
                <a:moveTo>
                  <a:pt x="0" y="0"/>
                </a:moveTo>
                <a:lnTo>
                  <a:pt x="3038926" y="0"/>
                </a:lnTo>
                <a:lnTo>
                  <a:pt x="3038926" y="2630052"/>
                </a:lnTo>
                <a:lnTo>
                  <a:pt x="0" y="2630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79805" y="7394771"/>
            <a:ext cx="3874850" cy="2346045"/>
          </a:xfrm>
          <a:custGeom>
            <a:avLst/>
            <a:gdLst/>
            <a:ahLst/>
            <a:cxnLst/>
            <a:rect r="r" b="b" t="t" l="l"/>
            <a:pathLst>
              <a:path h="2346045" w="3874850">
                <a:moveTo>
                  <a:pt x="0" y="0"/>
                </a:moveTo>
                <a:lnTo>
                  <a:pt x="3874850" y="0"/>
                </a:lnTo>
                <a:lnTo>
                  <a:pt x="3874850" y="2346045"/>
                </a:lnTo>
                <a:lnTo>
                  <a:pt x="0" y="23460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35567" y="2005539"/>
            <a:ext cx="9603065" cy="2025374"/>
          </a:xfrm>
          <a:custGeom>
            <a:avLst/>
            <a:gdLst/>
            <a:ahLst/>
            <a:cxnLst/>
            <a:rect r="r" b="b" t="t" l="l"/>
            <a:pathLst>
              <a:path h="2025374" w="9603065">
                <a:moveTo>
                  <a:pt x="0" y="0"/>
                </a:moveTo>
                <a:lnTo>
                  <a:pt x="9603066" y="0"/>
                </a:lnTo>
                <a:lnTo>
                  <a:pt x="9603066" y="2025374"/>
                </a:lnTo>
                <a:lnTo>
                  <a:pt x="0" y="2025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30751" y="449691"/>
            <a:ext cx="8426497" cy="133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7722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Numerical 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91273" y="2616681"/>
            <a:ext cx="613076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Method of lines (MOL)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91499" y="4303549"/>
            <a:ext cx="9603065" cy="2025374"/>
          </a:xfrm>
          <a:custGeom>
            <a:avLst/>
            <a:gdLst/>
            <a:ahLst/>
            <a:cxnLst/>
            <a:rect r="r" b="b" t="t" l="l"/>
            <a:pathLst>
              <a:path h="2025374" w="9603065">
                <a:moveTo>
                  <a:pt x="0" y="0"/>
                </a:moveTo>
                <a:lnTo>
                  <a:pt x="9603065" y="0"/>
                </a:lnTo>
                <a:lnTo>
                  <a:pt x="9603065" y="2025374"/>
                </a:lnTo>
                <a:lnTo>
                  <a:pt x="0" y="2025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1037" y="4889405"/>
            <a:ext cx="809123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Finite element method (FEM)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791499" y="6605148"/>
            <a:ext cx="9603065" cy="2025374"/>
          </a:xfrm>
          <a:custGeom>
            <a:avLst/>
            <a:gdLst/>
            <a:ahLst/>
            <a:cxnLst/>
            <a:rect r="r" b="b" t="t" l="l"/>
            <a:pathLst>
              <a:path h="2025374" w="9603065">
                <a:moveTo>
                  <a:pt x="0" y="0"/>
                </a:moveTo>
                <a:lnTo>
                  <a:pt x="9603065" y="0"/>
                </a:lnTo>
                <a:lnTo>
                  <a:pt x="9603065" y="2025374"/>
                </a:lnTo>
                <a:lnTo>
                  <a:pt x="0" y="2025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01327" y="7228323"/>
            <a:ext cx="887154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Finite difference method (FDM)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9756" y="5872160"/>
            <a:ext cx="17408477" cy="1962410"/>
          </a:xfrm>
          <a:custGeom>
            <a:avLst/>
            <a:gdLst/>
            <a:ahLst/>
            <a:cxnLst/>
            <a:rect r="r" b="b" t="t" l="l"/>
            <a:pathLst>
              <a:path h="1962410" w="17408477">
                <a:moveTo>
                  <a:pt x="0" y="0"/>
                </a:moveTo>
                <a:lnTo>
                  <a:pt x="17408476" y="0"/>
                </a:lnTo>
                <a:lnTo>
                  <a:pt x="17408476" y="1962410"/>
                </a:lnTo>
                <a:lnTo>
                  <a:pt x="0" y="1962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364322" y="4478121"/>
            <a:ext cx="20928937" cy="4750487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295633" y="0"/>
            <a:ext cx="8348017" cy="2382980"/>
          </a:xfrm>
          <a:custGeom>
            <a:avLst/>
            <a:gdLst/>
            <a:ahLst/>
            <a:cxnLst/>
            <a:rect r="r" b="b" t="t" l="l"/>
            <a:pathLst>
              <a:path h="2382980" w="8348017">
                <a:moveTo>
                  <a:pt x="0" y="0"/>
                </a:moveTo>
                <a:lnTo>
                  <a:pt x="8348017" y="0"/>
                </a:lnTo>
                <a:lnTo>
                  <a:pt x="8348017" y="2382980"/>
                </a:lnTo>
                <a:lnTo>
                  <a:pt x="0" y="2382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4938222" y="925131"/>
            <a:ext cx="2749829" cy="1483152"/>
          </a:xfrm>
          <a:custGeom>
            <a:avLst/>
            <a:gdLst/>
            <a:ahLst/>
            <a:cxnLst/>
            <a:rect r="r" b="b" t="t" l="l"/>
            <a:pathLst>
              <a:path h="1483152" w="2749829">
                <a:moveTo>
                  <a:pt x="0" y="0"/>
                </a:moveTo>
                <a:lnTo>
                  <a:pt x="2749829" y="0"/>
                </a:lnTo>
                <a:lnTo>
                  <a:pt x="2749829" y="1483152"/>
                </a:lnTo>
                <a:lnTo>
                  <a:pt x="0" y="1483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65551" y="606316"/>
            <a:ext cx="6208182" cy="133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1"/>
              </a:lnSpc>
            </a:pPr>
            <a:r>
              <a:rPr lang="en-US" sz="7722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Method of lines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73031" y="2805394"/>
            <a:ext cx="1365341" cy="81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4"/>
              </a:lnSpc>
              <a:spcBef>
                <a:spcPct val="0"/>
              </a:spcBef>
            </a:pPr>
            <a:r>
              <a:rPr lang="en-US" b="true" sz="474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16250" y="2805394"/>
            <a:ext cx="4598719" cy="81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4"/>
              </a:lnSpc>
              <a:spcBef>
                <a:spcPct val="0"/>
              </a:spcBef>
            </a:pPr>
            <a:r>
              <a:rPr lang="en-US" b="true" sz="474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of ODEs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963" y="5048250"/>
            <a:ext cx="4311810" cy="8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b="true" sz="478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Final equation: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8986" y="4118648"/>
            <a:ext cx="2644378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b="true" sz="4700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grid points 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862493" y="3793509"/>
            <a:ext cx="5044666" cy="15067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435149" y="3596136"/>
            <a:ext cx="4249480" cy="190148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08986" y="8701345"/>
            <a:ext cx="4392335" cy="65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1"/>
              </a:lnSpc>
              <a:spcBef>
                <a:spcPct val="0"/>
              </a:spcBef>
            </a:pPr>
            <a:r>
              <a:rPr lang="en-US" b="true" sz="3779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Solve the ODE system: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02622" y="7713169"/>
            <a:ext cx="7629006" cy="24772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9991" y="0"/>
            <a:ext cx="8348017" cy="2382980"/>
          </a:xfrm>
          <a:custGeom>
            <a:avLst/>
            <a:gdLst/>
            <a:ahLst/>
            <a:cxnLst/>
            <a:rect r="r" b="b" t="t" l="l"/>
            <a:pathLst>
              <a:path h="2382980" w="8348017">
                <a:moveTo>
                  <a:pt x="0" y="0"/>
                </a:moveTo>
                <a:lnTo>
                  <a:pt x="8348018" y="0"/>
                </a:lnTo>
                <a:lnTo>
                  <a:pt x="8348018" y="2382980"/>
                </a:lnTo>
                <a:lnTo>
                  <a:pt x="0" y="2382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55317">
            <a:off x="1919037" y="2914858"/>
            <a:ext cx="4335950" cy="1584593"/>
          </a:xfrm>
          <a:custGeom>
            <a:avLst/>
            <a:gdLst/>
            <a:ahLst/>
            <a:cxnLst/>
            <a:rect r="r" b="b" t="t" l="l"/>
            <a:pathLst>
              <a:path h="1584593" w="4335950">
                <a:moveTo>
                  <a:pt x="0" y="0"/>
                </a:moveTo>
                <a:lnTo>
                  <a:pt x="4335950" y="0"/>
                </a:lnTo>
                <a:lnTo>
                  <a:pt x="4335950" y="1584592"/>
                </a:lnTo>
                <a:lnTo>
                  <a:pt x="0" y="158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6328558" y="465617"/>
            <a:ext cx="5630884" cy="156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9081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FD Methods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5567207"/>
            <a:ext cx="7654005" cy="2184871"/>
          </a:xfrm>
          <a:custGeom>
            <a:avLst/>
            <a:gdLst/>
            <a:ahLst/>
            <a:cxnLst/>
            <a:rect r="r" b="b" t="t" l="l"/>
            <a:pathLst>
              <a:path h="2184871" w="7654005">
                <a:moveTo>
                  <a:pt x="0" y="0"/>
                </a:moveTo>
                <a:lnTo>
                  <a:pt x="7654005" y="0"/>
                </a:lnTo>
                <a:lnTo>
                  <a:pt x="7654005" y="2184870"/>
                </a:lnTo>
                <a:lnTo>
                  <a:pt x="0" y="2184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9991" y="7752077"/>
            <a:ext cx="8348017" cy="2382980"/>
          </a:xfrm>
          <a:custGeom>
            <a:avLst/>
            <a:gdLst/>
            <a:ahLst/>
            <a:cxnLst/>
            <a:rect r="r" b="b" t="t" l="l"/>
            <a:pathLst>
              <a:path h="2382980" w="8348017">
                <a:moveTo>
                  <a:pt x="0" y="0"/>
                </a:moveTo>
                <a:lnTo>
                  <a:pt x="8348018" y="0"/>
                </a:lnTo>
                <a:lnTo>
                  <a:pt x="8348018" y="2382980"/>
                </a:lnTo>
                <a:lnTo>
                  <a:pt x="0" y="2382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33995" y="5567207"/>
            <a:ext cx="7654005" cy="2184871"/>
          </a:xfrm>
          <a:custGeom>
            <a:avLst/>
            <a:gdLst/>
            <a:ahLst/>
            <a:cxnLst/>
            <a:rect r="r" b="b" t="t" l="l"/>
            <a:pathLst>
              <a:path h="2184871" w="7654005">
                <a:moveTo>
                  <a:pt x="0" y="0"/>
                </a:moveTo>
                <a:lnTo>
                  <a:pt x="7654005" y="0"/>
                </a:lnTo>
                <a:lnTo>
                  <a:pt x="7654005" y="2184870"/>
                </a:lnTo>
                <a:lnTo>
                  <a:pt x="0" y="2184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7641162">
            <a:off x="11237903" y="2798917"/>
            <a:ext cx="4160211" cy="1520368"/>
          </a:xfrm>
          <a:custGeom>
            <a:avLst/>
            <a:gdLst/>
            <a:ahLst/>
            <a:cxnLst/>
            <a:rect r="r" b="b" t="t" l="l"/>
            <a:pathLst>
              <a:path h="1520368" w="4160211">
                <a:moveTo>
                  <a:pt x="0" y="1520368"/>
                </a:moveTo>
                <a:lnTo>
                  <a:pt x="4160211" y="1520368"/>
                </a:lnTo>
                <a:lnTo>
                  <a:pt x="4160211" y="0"/>
                </a:lnTo>
                <a:lnTo>
                  <a:pt x="0" y="0"/>
                </a:lnTo>
                <a:lnTo>
                  <a:pt x="0" y="152036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099295">
            <a:off x="8334396" y="2375655"/>
            <a:ext cx="1671622" cy="5440189"/>
          </a:xfrm>
          <a:custGeom>
            <a:avLst/>
            <a:gdLst/>
            <a:ahLst/>
            <a:cxnLst/>
            <a:rect r="r" b="b" t="t" l="l"/>
            <a:pathLst>
              <a:path h="5440189" w="1671622">
                <a:moveTo>
                  <a:pt x="0" y="0"/>
                </a:moveTo>
                <a:lnTo>
                  <a:pt x="1671621" y="0"/>
                </a:lnTo>
                <a:lnTo>
                  <a:pt x="1671621" y="5440189"/>
                </a:lnTo>
                <a:lnTo>
                  <a:pt x="0" y="54401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57098" y="8386165"/>
            <a:ext cx="5094588" cy="156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9081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Explicit FD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9530" y="6013118"/>
            <a:ext cx="5094588" cy="156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9081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Implicit FD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04276" y="6022643"/>
            <a:ext cx="6313442" cy="137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34"/>
              </a:lnSpc>
            </a:pPr>
            <a:r>
              <a:rPr lang="en-US" sz="7881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 Crank Nicolson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99278" y="183402"/>
            <a:ext cx="3642477" cy="1576199"/>
          </a:xfrm>
          <a:custGeom>
            <a:avLst/>
            <a:gdLst/>
            <a:ahLst/>
            <a:cxnLst/>
            <a:rect r="r" b="b" t="t" l="l"/>
            <a:pathLst>
              <a:path h="1576199" w="3642477">
                <a:moveTo>
                  <a:pt x="0" y="0"/>
                </a:moveTo>
                <a:lnTo>
                  <a:pt x="3642478" y="0"/>
                </a:lnTo>
                <a:lnTo>
                  <a:pt x="3642478" y="1576199"/>
                </a:lnTo>
                <a:lnTo>
                  <a:pt x="0" y="15761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9991" y="0"/>
            <a:ext cx="8348017" cy="2382980"/>
          </a:xfrm>
          <a:custGeom>
            <a:avLst/>
            <a:gdLst/>
            <a:ahLst/>
            <a:cxnLst/>
            <a:rect r="r" b="b" t="t" l="l"/>
            <a:pathLst>
              <a:path h="2382980" w="8348017">
                <a:moveTo>
                  <a:pt x="0" y="0"/>
                </a:moveTo>
                <a:lnTo>
                  <a:pt x="8348018" y="0"/>
                </a:lnTo>
                <a:lnTo>
                  <a:pt x="8348018" y="2382980"/>
                </a:lnTo>
                <a:lnTo>
                  <a:pt x="0" y="2382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28296" y="1460257"/>
            <a:ext cx="5859704" cy="3683243"/>
          </a:xfrm>
          <a:custGeom>
            <a:avLst/>
            <a:gdLst/>
            <a:ahLst/>
            <a:cxnLst/>
            <a:rect r="r" b="b" t="t" l="l"/>
            <a:pathLst>
              <a:path h="3683243" w="5859704">
                <a:moveTo>
                  <a:pt x="0" y="0"/>
                </a:moveTo>
                <a:lnTo>
                  <a:pt x="5859704" y="0"/>
                </a:lnTo>
                <a:lnTo>
                  <a:pt x="5859704" y="3683243"/>
                </a:lnTo>
                <a:lnTo>
                  <a:pt x="0" y="3683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0983" y="5247072"/>
            <a:ext cx="1500257" cy="1486619"/>
          </a:xfrm>
          <a:custGeom>
            <a:avLst/>
            <a:gdLst/>
            <a:ahLst/>
            <a:cxnLst/>
            <a:rect r="r" b="b" t="t" l="l"/>
            <a:pathLst>
              <a:path h="1486619" w="1500257">
                <a:moveTo>
                  <a:pt x="0" y="0"/>
                </a:moveTo>
                <a:lnTo>
                  <a:pt x="1500258" y="0"/>
                </a:lnTo>
                <a:lnTo>
                  <a:pt x="1500258" y="1486619"/>
                </a:lnTo>
                <a:lnTo>
                  <a:pt x="0" y="1486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96706" y="465617"/>
            <a:ext cx="5094588" cy="156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9081" b="true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Explicit FD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5817" y="7070929"/>
            <a:ext cx="6115715" cy="82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b="true" sz="4781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Final explicit equation: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67889" y="7994720"/>
            <a:ext cx="17664294" cy="1991248"/>
          </a:xfrm>
          <a:custGeom>
            <a:avLst/>
            <a:gdLst/>
            <a:ahLst/>
            <a:cxnLst/>
            <a:rect r="r" b="b" t="t" l="l"/>
            <a:pathLst>
              <a:path h="1991248" w="17664294">
                <a:moveTo>
                  <a:pt x="0" y="0"/>
                </a:moveTo>
                <a:lnTo>
                  <a:pt x="17664294" y="0"/>
                </a:lnTo>
                <a:lnTo>
                  <a:pt x="17664294" y="1991248"/>
                </a:lnTo>
                <a:lnTo>
                  <a:pt x="0" y="1991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049349" y="6748583"/>
            <a:ext cx="20498770" cy="455839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641" y="3057474"/>
            <a:ext cx="4807200" cy="202884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67889" y="2285408"/>
            <a:ext cx="6611448" cy="62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4"/>
              </a:lnSpc>
              <a:spcBef>
                <a:spcPct val="0"/>
              </a:spcBef>
            </a:pPr>
            <a:r>
              <a:rPr lang="en-US" b="true" sz="3603">
                <a:solidFill>
                  <a:srgbClr val="000000"/>
                </a:solidFill>
                <a:latin typeface="DG Jory Bold"/>
                <a:ea typeface="DG Jory Bold"/>
                <a:cs typeface="DG Jory Bold"/>
                <a:sym typeface="DG Jory Bold"/>
              </a:rPr>
              <a:t>The expanded PDE is discretized as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13991" y="2968082"/>
            <a:ext cx="6847967" cy="246060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278517" y="4926422"/>
            <a:ext cx="5401639" cy="2127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DAGqWplaDH0</dc:identifier>
  <dcterms:modified xsi:type="dcterms:W3CDTF">2011-08-01T06:04:30Z</dcterms:modified>
  <cp:revision>1</cp:revision>
  <dc:title>Blue and Pink Illustrative Computer Presentation</dc:title>
</cp:coreProperties>
</file>